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e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38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FE5D8C-BB6A-4C4D-849E-C9FA94BD7F76}" type="datetimeFigureOut">
              <a:rPr lang="en-US" smtClean="0"/>
              <a:pPr/>
              <a:t>7/30/2023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ED8B5E-ED63-42FF-BC3E-59625C1F734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0AA13B1-7F0B-49DB-AD59-526972C4593C}" type="slidenum">
              <a:rPr lang="sr-Latn-CS"/>
              <a:pPr/>
              <a:t>1</a:t>
            </a:fld>
            <a:endParaRPr lang="sr-Latn-CS"/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2F63224-BB00-4133-A9DB-0777A31F83C1}" type="slidenum">
              <a:rPr lang="sr-Latn-CS"/>
              <a:pPr/>
              <a:t>10</a:t>
            </a:fld>
            <a:endParaRPr lang="sr-Latn-CS"/>
          </a:p>
        </p:txBody>
      </p:sp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3F2C0DA-E70F-4EB9-B602-D5A6D5CCDC26}" type="slidenum">
              <a:rPr lang="sr-Latn-CS"/>
              <a:pPr/>
              <a:t>11</a:t>
            </a:fld>
            <a:endParaRPr lang="sr-Latn-CS"/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5144D30-889C-4033-A0F3-B7A247463BD9}" type="slidenum">
              <a:rPr lang="sr-Latn-CS"/>
              <a:pPr/>
              <a:t>12</a:t>
            </a:fld>
            <a:endParaRPr lang="sr-Latn-CS"/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49B9C7A-91B9-4813-AB75-C61B7468537E}" type="slidenum">
              <a:rPr lang="sr-Latn-CS"/>
              <a:pPr/>
              <a:t>13</a:t>
            </a:fld>
            <a:endParaRPr lang="sr-Latn-CS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D2850F1-3176-46DB-A8FE-EA40572FBBD2}" type="slidenum">
              <a:rPr lang="sr-Latn-CS"/>
              <a:pPr/>
              <a:t>14</a:t>
            </a:fld>
            <a:endParaRPr lang="sr-Latn-CS"/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475090-FF4D-4BB2-955D-0E222C815A06}" type="slidenum">
              <a:rPr lang="sr-Latn-CS"/>
              <a:pPr/>
              <a:t>15</a:t>
            </a:fld>
            <a:endParaRPr lang="sr-Latn-CS"/>
          </a:p>
        </p:txBody>
      </p:sp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3DABA79-CD71-4CC0-A7F9-8342FD064669}" type="slidenum">
              <a:rPr lang="sr-Latn-CS"/>
              <a:pPr/>
              <a:t>16</a:t>
            </a:fld>
            <a:endParaRPr lang="sr-Latn-CS"/>
          </a:p>
        </p:txBody>
      </p:sp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956E4C3-6679-49DA-B3A4-3CDA285970C5}" type="slidenum">
              <a:rPr lang="sr-Latn-CS"/>
              <a:pPr/>
              <a:t>17</a:t>
            </a:fld>
            <a:endParaRPr lang="sr-Latn-CS"/>
          </a:p>
        </p:txBody>
      </p:sp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907395F-17BF-4236-9883-6B98B8AAAA02}" type="slidenum">
              <a:rPr lang="sr-Latn-CS"/>
              <a:pPr/>
              <a:t>2</a:t>
            </a:fld>
            <a:endParaRPr lang="sr-Latn-CS"/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15B6F5E-32E2-4098-A2AE-562D3D42C452}" type="slidenum">
              <a:rPr lang="sr-Latn-CS"/>
              <a:pPr/>
              <a:t>3</a:t>
            </a:fld>
            <a:endParaRPr lang="sr-Latn-CS"/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AB36359-BB6F-4A76-978B-4C302A43AD7D}" type="slidenum">
              <a:rPr lang="sr-Latn-CS"/>
              <a:pPr/>
              <a:t>4</a:t>
            </a:fld>
            <a:endParaRPr lang="sr-Latn-CS"/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E139A3-27A1-4971-9E0D-0EA46764CF50}" type="slidenum">
              <a:rPr lang="sr-Latn-CS"/>
              <a:pPr/>
              <a:t>5</a:t>
            </a:fld>
            <a:endParaRPr lang="sr-Latn-CS"/>
          </a:p>
        </p:txBody>
      </p:sp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CD0CF20-2B40-4222-A45D-B57D8842F7B5}" type="slidenum">
              <a:rPr lang="sr-Latn-CS"/>
              <a:pPr/>
              <a:t>6</a:t>
            </a:fld>
            <a:endParaRPr lang="sr-Latn-CS"/>
          </a:p>
        </p:txBody>
      </p:sp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D73508C-A84F-4278-9E98-E04D4A30B40B}" type="slidenum">
              <a:rPr lang="sr-Latn-CS"/>
              <a:pPr/>
              <a:t>7</a:t>
            </a:fld>
            <a:endParaRPr lang="sr-Latn-CS"/>
          </a:p>
        </p:txBody>
      </p:sp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4A13812-2499-48F4-B45E-A6FC7361AD35}" type="slidenum">
              <a:rPr lang="sr-Latn-CS"/>
              <a:pPr/>
              <a:t>8</a:t>
            </a:fld>
            <a:endParaRPr lang="sr-Latn-CS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FBA9858-E214-443C-8D96-4C306222C857}" type="slidenum">
              <a:rPr lang="sr-Latn-CS"/>
              <a:pPr/>
              <a:t>9</a:t>
            </a:fld>
            <a:endParaRPr lang="sr-Latn-CS"/>
          </a:p>
        </p:txBody>
      </p:sp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AE1BA-6329-47AE-932D-1DA21C1A23D6}" type="datetimeFigureOut">
              <a:rPr lang="en-US" smtClean="0"/>
              <a:pPr/>
              <a:t>7/30/2023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FE033-C195-4956-B3F6-10C5623C95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AE1BA-6329-47AE-932D-1DA21C1A23D6}" type="datetimeFigureOut">
              <a:rPr lang="en-US" smtClean="0"/>
              <a:pPr/>
              <a:t>7/30/2023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FE033-C195-4956-B3F6-10C5623C95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AE1BA-6329-47AE-932D-1DA21C1A23D6}" type="datetimeFigureOut">
              <a:rPr lang="en-US" smtClean="0"/>
              <a:pPr/>
              <a:t>7/30/2023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FE033-C195-4956-B3F6-10C5623C95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AE1BA-6329-47AE-932D-1DA21C1A23D6}" type="datetimeFigureOut">
              <a:rPr lang="en-US" smtClean="0"/>
              <a:pPr/>
              <a:t>7/30/2023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FE033-C195-4956-B3F6-10C5623C95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AE1BA-6329-47AE-932D-1DA21C1A23D6}" type="datetimeFigureOut">
              <a:rPr lang="en-US" smtClean="0"/>
              <a:pPr/>
              <a:t>7/30/2023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FE033-C195-4956-B3F6-10C5623C95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AE1BA-6329-47AE-932D-1DA21C1A23D6}" type="datetimeFigureOut">
              <a:rPr lang="en-US" smtClean="0"/>
              <a:pPr/>
              <a:t>7/30/2023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FE033-C195-4956-B3F6-10C5623C95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AE1BA-6329-47AE-932D-1DA21C1A23D6}" type="datetimeFigureOut">
              <a:rPr lang="en-US" smtClean="0"/>
              <a:pPr/>
              <a:t>7/30/2023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FE033-C195-4956-B3F6-10C5623C95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AE1BA-6329-47AE-932D-1DA21C1A23D6}" type="datetimeFigureOut">
              <a:rPr lang="en-US" smtClean="0"/>
              <a:pPr/>
              <a:t>7/30/2023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FE033-C195-4956-B3F6-10C5623C95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AE1BA-6329-47AE-932D-1DA21C1A23D6}" type="datetimeFigureOut">
              <a:rPr lang="en-US" smtClean="0"/>
              <a:pPr/>
              <a:t>7/30/2023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FE033-C195-4956-B3F6-10C5623C95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AE1BA-6329-47AE-932D-1DA21C1A23D6}" type="datetimeFigureOut">
              <a:rPr lang="en-US" smtClean="0"/>
              <a:pPr/>
              <a:t>7/30/2023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FE033-C195-4956-B3F6-10C5623C95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AE1BA-6329-47AE-932D-1DA21C1A23D6}" type="datetimeFigureOut">
              <a:rPr lang="en-US" smtClean="0"/>
              <a:pPr/>
              <a:t>7/30/2023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FE033-C195-4956-B3F6-10C5623C95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7AE1BA-6329-47AE-932D-1DA21C1A23D6}" type="datetimeFigureOut">
              <a:rPr lang="en-US" smtClean="0"/>
              <a:pPr/>
              <a:t>7/30/2023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5FE033-C195-4956-B3F6-10C5623C959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 descr="pozadina 51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9144000" cy="6858000"/>
          </a:xfrm>
          <a:blipFill>
            <a:blip r:embed="rId3"/>
            <a:tile tx="0" ty="0" sx="100000" sy="100000" flip="none" algn="tl"/>
          </a:blipFill>
          <a:ln w="38100">
            <a:pattFill prst="trellis">
              <a:fgClr>
                <a:srgbClr val="336699"/>
              </a:fgClr>
              <a:bgClr>
                <a:schemeClr val="accent1"/>
              </a:bgClr>
            </a:pattFill>
          </a:ln>
        </p:spPr>
        <p:txBody>
          <a:bodyPr anchor="ctr"/>
          <a:lstStyle/>
          <a:p>
            <a:endParaRPr lang="sr-Cyrl-CS" sz="4400" b="1" dirty="0">
              <a:solidFill>
                <a:srgbClr val="3366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r>
              <a:rPr lang="en" sz="4400" b="1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ACUTE LYMPHOBLASTIC</a:t>
            </a:r>
          </a:p>
          <a:p>
            <a:r>
              <a:rPr lang="en" sz="4400" b="1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LEUKEMIA</a:t>
            </a:r>
          </a:p>
          <a:p>
            <a:endParaRPr lang="sr-Cyrl-CS" sz="2800" b="1" dirty="0">
              <a:solidFill>
                <a:srgbClr val="3366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r>
              <a:rPr lang="en" sz="2800" b="1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Prof. Slobodan Janković</a:t>
            </a:r>
            <a:endParaRPr lang="sr-Latn-CS" sz="2800" b="1" dirty="0">
              <a:solidFill>
                <a:srgbClr val="3366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2228" name="Rectangle 4" descr="pozadina 5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2000" dirty="0">
              <a:solidFill>
                <a:srgbClr val="753005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2000" dirty="0">
              <a:solidFill>
                <a:srgbClr val="753005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3600" dirty="0">
                <a:solidFill>
                  <a:srgbClr val="FFCC66"/>
                </a:solidFill>
                <a:sym typeface="Wingdings" pitchFamily="2" charset="2"/>
              </a:rPr>
              <a:t>   </a:t>
            </a:r>
            <a:r>
              <a:rPr lang="en" sz="4000" b="1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sym typeface="Wingdings" pitchFamily="2" charset="2"/>
              </a:rPr>
              <a:t>TREATMENT</a:t>
            </a:r>
          </a:p>
          <a:p>
            <a:pPr marL="342900" indent="-342900" algn="ctr">
              <a:spcBef>
                <a:spcPct val="20000"/>
              </a:spcBef>
            </a:pPr>
            <a:endParaRPr lang="sr-Cyrl-CS" sz="1600" b="1" dirty="0">
              <a:solidFill>
                <a:srgbClr val="3366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336699"/>
                </a:solidFill>
                <a:latin typeface="Comic Sans MS" pitchFamily="66" charset="0"/>
              </a:rPr>
              <a:t>   </a:t>
            </a:r>
            <a:r>
              <a:rPr lang="en" sz="2800" dirty="0">
                <a:solidFill>
                  <a:srgbClr val="C00000"/>
                </a:solidFill>
                <a:latin typeface="Mistral" pitchFamily="66" charset="0"/>
              </a:rPr>
              <a:t>●</a:t>
            </a:r>
            <a:r>
              <a:rPr lang="en" sz="2800" dirty="0">
                <a:solidFill>
                  <a:srgbClr val="336699"/>
                </a:solidFill>
                <a:latin typeface="Mistral" pitchFamily="66" charset="0"/>
              </a:rPr>
              <a:t> </a:t>
            </a:r>
            <a:r>
              <a:rPr lang="en" sz="2800" dirty="0">
                <a:solidFill>
                  <a:srgbClr val="336699"/>
                </a:solidFill>
                <a:latin typeface="Comic Sans MS" pitchFamily="66" charset="0"/>
              </a:rPr>
              <a:t>INDUCTION PHASE</a:t>
            </a:r>
          </a:p>
          <a:p>
            <a:pPr marL="342900" indent="-342900">
              <a:spcBef>
                <a:spcPct val="20000"/>
              </a:spcBef>
            </a:pPr>
            <a:r>
              <a:rPr lang="en" sz="2800" dirty="0">
                <a:solidFill>
                  <a:srgbClr val="336699"/>
                </a:solidFill>
                <a:latin typeface="Comic Sans MS" pitchFamily="66" charset="0"/>
              </a:rPr>
              <a:t>       </a:t>
            </a:r>
            <a:r>
              <a:rPr lang="en" sz="2800" dirty="0">
                <a:solidFill>
                  <a:srgbClr val="C00000"/>
                </a:solidFill>
                <a:latin typeface="Mistral" pitchFamily="66" charset="0"/>
              </a:rPr>
              <a:t>● </a:t>
            </a:r>
            <a:r>
              <a:rPr lang="en" sz="2800" dirty="0">
                <a:solidFill>
                  <a:srgbClr val="336699"/>
                </a:solidFill>
                <a:latin typeface="Comic Sans MS" pitchFamily="66" charset="0"/>
              </a:rPr>
              <a:t>CONSOLIDATION PHASE</a:t>
            </a:r>
          </a:p>
          <a:p>
            <a:pPr marL="342900" indent="-342900">
              <a:spcBef>
                <a:spcPct val="20000"/>
              </a:spcBef>
            </a:pPr>
            <a:r>
              <a:rPr lang="en" sz="2800" dirty="0">
                <a:solidFill>
                  <a:srgbClr val="FFCC66"/>
                </a:solidFill>
                <a:latin typeface="Mistral" pitchFamily="66" charset="0"/>
              </a:rPr>
              <a:t>      </a:t>
            </a:r>
            <a:r>
              <a:rPr lang="en" sz="2800" dirty="0">
                <a:solidFill>
                  <a:srgbClr val="C00000"/>
                </a:solidFill>
                <a:latin typeface="Mistral" pitchFamily="66" charset="0"/>
              </a:rPr>
              <a:t>● </a:t>
            </a:r>
            <a:r>
              <a:rPr lang="en" sz="2800" dirty="0">
                <a:solidFill>
                  <a:srgbClr val="336699"/>
                </a:solidFill>
                <a:latin typeface="Comic Sans MS" pitchFamily="66" charset="0"/>
              </a:rPr>
              <a:t>MAINTENANCE PHASE</a:t>
            </a: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FFCC66"/>
                </a:solidFill>
                <a:latin typeface="Mistral" pitchFamily="66" charset="0"/>
              </a:rPr>
              <a:t>      </a:t>
            </a:r>
            <a:endParaRPr lang="sr-Cyrl-CS" dirty="0">
              <a:solidFill>
                <a:srgbClr val="336699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chemeClr val="accent2">
                    <a:lumMod val="75000"/>
                  </a:schemeClr>
                </a:solidFill>
                <a:latin typeface="OCR A Extended" pitchFamily="50" charset="0"/>
                <a:sym typeface="Wingdings" pitchFamily="2" charset="2"/>
              </a:rPr>
              <a:t></a:t>
            </a:r>
            <a:r>
              <a:rPr lang="en" sz="3600" dirty="0">
                <a:solidFill>
                  <a:srgbClr val="FFCC66"/>
                </a:solidFill>
                <a:sym typeface="Wingdings" pitchFamily="2" charset="2"/>
              </a:rPr>
              <a:t>   </a:t>
            </a:r>
            <a:r>
              <a:rPr lang="en" sz="3200" b="1" dirty="0">
                <a:solidFill>
                  <a:srgbClr val="336699"/>
                </a:solidFill>
                <a:latin typeface="Comic Sans MS" pitchFamily="66" charset="0"/>
              </a:rPr>
              <a:t>Prophylactic intrathecal therapy is applied at each stage</a:t>
            </a:r>
            <a:r>
              <a:rPr lang="en" sz="3200" dirty="0">
                <a:solidFill>
                  <a:srgbClr val="336699"/>
                </a:solidFill>
                <a:latin typeface="Comic Sans MS" pitchFamily="66" charset="0"/>
              </a:rPr>
              <a:t> </a:t>
            </a:r>
          </a:p>
          <a:p>
            <a:pPr marL="342900" indent="-342900">
              <a:spcBef>
                <a:spcPct val="20000"/>
              </a:spcBef>
            </a:pPr>
            <a:endParaRPr lang="sr-Cyrl-CS" dirty="0">
              <a:solidFill>
                <a:srgbClr val="336699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chemeClr val="accent2">
                    <a:lumMod val="75000"/>
                  </a:schemeClr>
                </a:solidFill>
                <a:latin typeface="OCR A Extended" pitchFamily="50" charset="0"/>
                <a:sym typeface="Wingdings" pitchFamily="2" charset="2"/>
              </a:rPr>
              <a:t></a:t>
            </a:r>
            <a:r>
              <a:rPr lang="en" sz="3600" dirty="0">
                <a:solidFill>
                  <a:srgbClr val="336699"/>
                </a:solidFill>
                <a:latin typeface="Comic Sans MS" pitchFamily="66" charset="0"/>
              </a:rPr>
              <a:t>  </a:t>
            </a:r>
            <a:r>
              <a:rPr lang="en" sz="3200" dirty="0">
                <a:solidFill>
                  <a:srgbClr val="336699"/>
                </a:solidFill>
                <a:latin typeface="Comic Sans MS" pitchFamily="66" charset="0"/>
              </a:rPr>
              <a:t>Treatment lasts 2-3 years</a:t>
            </a: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4276" name="Rectangle 4" descr="pozadina 5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2000" dirty="0">
              <a:solidFill>
                <a:srgbClr val="753005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2000" dirty="0">
              <a:solidFill>
                <a:srgbClr val="753005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2000" dirty="0">
              <a:solidFill>
                <a:srgbClr val="753005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3600" dirty="0">
                <a:solidFill>
                  <a:srgbClr val="FFCC66"/>
                </a:solidFill>
                <a:sym typeface="Wingdings" pitchFamily="2" charset="2"/>
              </a:rPr>
              <a:t>   </a:t>
            </a:r>
            <a:r>
              <a:rPr lang="en" sz="4000" b="1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sym typeface="Wingdings" pitchFamily="2" charset="2"/>
              </a:rPr>
              <a:t>INDUCTION</a:t>
            </a:r>
          </a:p>
          <a:p>
            <a:pPr marL="342900" indent="-342900" algn="ctr">
              <a:spcBef>
                <a:spcPct val="20000"/>
              </a:spcBef>
            </a:pPr>
            <a:endParaRPr lang="sr-Cyrl-CS" sz="1600" b="1" dirty="0">
              <a:solidFill>
                <a:srgbClr val="3366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  <a:sym typeface="Wingdings" pitchFamily="2" charset="2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600" b="1" dirty="0">
              <a:solidFill>
                <a:srgbClr val="3366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336699"/>
                </a:solidFill>
                <a:latin typeface="Comic Sans MS" pitchFamily="66" charset="0"/>
              </a:rPr>
              <a:t> </a:t>
            </a:r>
            <a:r>
              <a:rPr lang="en" sz="3200" dirty="0">
                <a:solidFill>
                  <a:srgbClr val="C00000"/>
                </a:solidFill>
                <a:latin typeface="Mistral" pitchFamily="66" charset="0"/>
              </a:rPr>
              <a:t>●</a:t>
            </a:r>
            <a:r>
              <a:rPr lang="en" sz="3200" dirty="0">
                <a:solidFill>
                  <a:srgbClr val="336699"/>
                </a:solidFill>
                <a:latin typeface="Mistral" pitchFamily="66" charset="0"/>
              </a:rPr>
              <a:t> </a:t>
            </a:r>
            <a:r>
              <a:rPr lang="en" sz="3200" dirty="0">
                <a:solidFill>
                  <a:srgbClr val="336699"/>
                </a:solidFill>
                <a:latin typeface="Comic Sans MS" pitchFamily="66" charset="0"/>
              </a:rPr>
              <a:t>Vincristine + prednisone/dexamethasone + L-asparaginase</a:t>
            </a:r>
          </a:p>
          <a:p>
            <a:pPr marL="342900" indent="-342900">
              <a:spcBef>
                <a:spcPct val="20000"/>
              </a:spcBef>
            </a:pPr>
            <a:endParaRPr lang="sr-Cyrl-CS" sz="2000" dirty="0">
              <a:solidFill>
                <a:srgbClr val="336699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336699"/>
                </a:solidFill>
                <a:latin typeface="Comic Sans MS" pitchFamily="66" charset="0"/>
              </a:rPr>
              <a:t> </a:t>
            </a:r>
            <a:r>
              <a:rPr lang="en" sz="3200" dirty="0">
                <a:solidFill>
                  <a:srgbClr val="C00000"/>
                </a:solidFill>
                <a:latin typeface="Mistral" pitchFamily="66" charset="0"/>
              </a:rPr>
              <a:t>● </a:t>
            </a:r>
            <a:r>
              <a:rPr lang="en" sz="3200" dirty="0">
                <a:solidFill>
                  <a:srgbClr val="336699"/>
                </a:solidFill>
                <a:latin typeface="Comic Sans MS" pitchFamily="66" charset="0"/>
              </a:rPr>
              <a:t>Daunomycin can be used</a:t>
            </a:r>
          </a:p>
          <a:p>
            <a:pPr marL="342900" indent="-342900">
              <a:spcBef>
                <a:spcPct val="20000"/>
              </a:spcBef>
            </a:pPr>
            <a:endParaRPr lang="sr-Cyrl-CS" sz="2000" dirty="0">
              <a:solidFill>
                <a:srgbClr val="336699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FFCC66"/>
                </a:solidFill>
                <a:latin typeface="Mistral" pitchFamily="66" charset="0"/>
              </a:rPr>
              <a:t> </a:t>
            </a:r>
            <a:r>
              <a:rPr lang="en" sz="3200" dirty="0">
                <a:solidFill>
                  <a:srgbClr val="C00000"/>
                </a:solidFill>
                <a:latin typeface="Mistral" pitchFamily="66" charset="0"/>
              </a:rPr>
              <a:t>● </a:t>
            </a:r>
            <a:r>
              <a:rPr lang="en" sz="3200" dirty="0">
                <a:solidFill>
                  <a:srgbClr val="336699"/>
                </a:solidFill>
                <a:latin typeface="Comic Sans MS" pitchFamily="66" charset="0"/>
              </a:rPr>
              <a:t>Remission occurs in the first 4 weeks</a:t>
            </a: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FFCC66"/>
                </a:solidFill>
                <a:latin typeface="Mistral" pitchFamily="66" charset="0"/>
              </a:rPr>
              <a:t>      </a:t>
            </a:r>
            <a:endParaRPr lang="sr-Cyrl-CS" dirty="0">
              <a:solidFill>
                <a:srgbClr val="336699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6324" name="Rectangle 4" descr="pozadina 5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2000" dirty="0">
              <a:solidFill>
                <a:srgbClr val="753005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000" dirty="0">
              <a:solidFill>
                <a:srgbClr val="753005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FFCC66"/>
                </a:solidFill>
                <a:sym typeface="Wingdings" pitchFamily="2" charset="2"/>
              </a:rPr>
              <a:t>                </a:t>
            </a:r>
            <a:r>
              <a:rPr lang="en" sz="4000" b="1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sym typeface="Wingdings" pitchFamily="2" charset="2"/>
              </a:rPr>
              <a:t>CNS THERAPY -</a:t>
            </a:r>
          </a:p>
          <a:p>
            <a:pPr marL="342900" indent="-342900">
              <a:spcBef>
                <a:spcPct val="20000"/>
              </a:spcBef>
            </a:pPr>
            <a:r>
              <a:rPr lang="en" sz="4000" b="1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sym typeface="Wingdings" pitchFamily="2" charset="2"/>
              </a:rPr>
              <a:t>INTRATHECAL</a:t>
            </a:r>
          </a:p>
          <a:p>
            <a:pPr marL="342900" indent="-342900" algn="ctr">
              <a:spcBef>
                <a:spcPct val="20000"/>
              </a:spcBef>
            </a:pPr>
            <a:endParaRPr lang="sr-Cyrl-CS" b="1" dirty="0">
              <a:solidFill>
                <a:srgbClr val="3366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2800" dirty="0">
                <a:solidFill>
                  <a:srgbClr val="336699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rgbClr val="C00000"/>
                </a:solidFill>
                <a:latin typeface="Mistral" pitchFamily="66" charset="0"/>
              </a:rPr>
              <a:t>●</a:t>
            </a:r>
            <a:r>
              <a:rPr lang="en" sz="2800" dirty="0">
                <a:solidFill>
                  <a:srgbClr val="336699"/>
                </a:solidFill>
                <a:latin typeface="Mistral" pitchFamily="66" charset="0"/>
              </a:rPr>
              <a:t> </a:t>
            </a:r>
            <a:r>
              <a:rPr lang="en" sz="2800" dirty="0">
                <a:solidFill>
                  <a:srgbClr val="336699"/>
                </a:solidFill>
                <a:latin typeface="Comic Sans MS" pitchFamily="66" charset="0"/>
              </a:rPr>
              <a:t>It begins during induction, intensifies during consolidation (4-8 doses , every 2-3 weeks ) and continues during maintenance therapy </a:t>
            </a:r>
            <a:endParaRPr lang="sr-Cyrl-CS" sz="2800" dirty="0">
              <a:solidFill>
                <a:srgbClr val="336699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700" dirty="0">
              <a:solidFill>
                <a:srgbClr val="336699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2800" dirty="0">
                <a:solidFill>
                  <a:srgbClr val="336699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rgbClr val="C00000"/>
                </a:solidFill>
                <a:latin typeface="Mistral" pitchFamily="66" charset="0"/>
              </a:rPr>
              <a:t>● </a:t>
            </a:r>
            <a:r>
              <a:rPr lang="en" sz="2800" dirty="0">
                <a:solidFill>
                  <a:srgbClr val="336699"/>
                </a:solidFill>
                <a:latin typeface="Comic Sans MS" pitchFamily="66" charset="0"/>
              </a:rPr>
              <a:t>Methotrexate alone or with cytarabine + hydrocortisone</a:t>
            </a:r>
          </a:p>
          <a:p>
            <a:pPr marL="342900" indent="-342900">
              <a:spcBef>
                <a:spcPct val="20000"/>
              </a:spcBef>
            </a:pPr>
            <a:endParaRPr lang="sr-Cyrl-CS" sz="700" dirty="0">
              <a:solidFill>
                <a:srgbClr val="336699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2800" dirty="0">
                <a:solidFill>
                  <a:srgbClr val="FFCC66"/>
                </a:solidFill>
                <a:latin typeface="Mistral" pitchFamily="66" charset="0"/>
              </a:rPr>
              <a:t> </a:t>
            </a:r>
            <a:r>
              <a:rPr lang="en" sz="2800" dirty="0">
                <a:solidFill>
                  <a:srgbClr val="C00000"/>
                </a:solidFill>
                <a:latin typeface="Mistral" pitchFamily="66" charset="0"/>
              </a:rPr>
              <a:t>● </a:t>
            </a:r>
            <a:r>
              <a:rPr lang="en" sz="2800" dirty="0">
                <a:solidFill>
                  <a:srgbClr val="336699"/>
                </a:solidFill>
                <a:latin typeface="Comic Sans MS" pitchFamily="66" charset="0"/>
              </a:rPr>
              <a:t>It is used in the CNS3 and CNS2 phase of changes in the cerebrospinal fluid</a:t>
            </a:r>
            <a:endParaRPr lang="sr-Cyrl-CS" sz="2800" dirty="0">
              <a:solidFill>
                <a:srgbClr val="336699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FFCC66"/>
                </a:solidFill>
                <a:latin typeface="Mistral" pitchFamily="66" charset="0"/>
              </a:rPr>
              <a:t>      </a:t>
            </a: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8372" name="Rectangle 4" descr="pozadina 5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2000" dirty="0">
              <a:solidFill>
                <a:srgbClr val="753005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000" dirty="0">
              <a:solidFill>
                <a:srgbClr val="753005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000" dirty="0">
              <a:solidFill>
                <a:srgbClr val="753005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000" dirty="0">
              <a:solidFill>
                <a:srgbClr val="753005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000" dirty="0">
              <a:solidFill>
                <a:srgbClr val="753005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FFCC66"/>
                </a:solidFill>
                <a:sym typeface="Wingdings" pitchFamily="2" charset="2"/>
              </a:rPr>
              <a:t>               </a:t>
            </a:r>
            <a:r>
              <a:rPr lang="en" sz="4000" b="1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sym typeface="Wingdings" pitchFamily="2" charset="2"/>
              </a:rPr>
              <a:t>CNS THERAPY</a:t>
            </a:r>
            <a:r>
              <a:rPr lang="sr-Latn-RS" sz="4000" b="1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sym typeface="Wingdings" pitchFamily="2" charset="2"/>
              </a:rPr>
              <a:t> - </a:t>
            </a:r>
            <a:r>
              <a:rPr lang="en" sz="4000" b="1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sym typeface="Wingdings" pitchFamily="2" charset="2"/>
              </a:rPr>
              <a:t>INTRATHECAL</a:t>
            </a:r>
          </a:p>
          <a:p>
            <a:pPr marL="342900" indent="-342900" algn="ctr">
              <a:spcBef>
                <a:spcPct val="20000"/>
              </a:spcBef>
            </a:pPr>
            <a:endParaRPr lang="sr-Cyrl-CS" sz="1200" b="1" dirty="0">
              <a:solidFill>
                <a:srgbClr val="3366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  <a:sym typeface="Wingdings" pitchFamily="2" charset="2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200" b="1" dirty="0">
              <a:solidFill>
                <a:srgbClr val="3366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  <a:sym typeface="Wingdings" pitchFamily="2" charset="2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200" b="1" dirty="0">
              <a:solidFill>
                <a:srgbClr val="3366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  <a:sym typeface="Wingdings" pitchFamily="2" charset="2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200" b="1" dirty="0">
              <a:solidFill>
                <a:srgbClr val="3366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336699"/>
                </a:solidFill>
                <a:latin typeface="Comic Sans MS" pitchFamily="66" charset="0"/>
              </a:rPr>
              <a:t> </a:t>
            </a:r>
            <a:r>
              <a:rPr lang="en" sz="3200" dirty="0">
                <a:solidFill>
                  <a:srgbClr val="C00000"/>
                </a:solidFill>
                <a:latin typeface="Mistral" pitchFamily="66" charset="0"/>
              </a:rPr>
              <a:t>●</a:t>
            </a:r>
            <a:r>
              <a:rPr lang="en" sz="3200" dirty="0">
                <a:solidFill>
                  <a:srgbClr val="336699"/>
                </a:solidFill>
                <a:latin typeface="Mistral" pitchFamily="66" charset="0"/>
              </a:rPr>
              <a:t> </a:t>
            </a:r>
            <a:r>
              <a:rPr lang="en" sz="3200" dirty="0">
                <a:solidFill>
                  <a:srgbClr val="336699"/>
                </a:solidFill>
                <a:latin typeface="Comic Sans MS" pitchFamily="66" charset="0"/>
              </a:rPr>
              <a:t>15-20% of children, mostly with T-type leukemia, receive prophylactic CNS radiation</a:t>
            </a:r>
          </a:p>
          <a:p>
            <a:pPr marL="342900" indent="-342900">
              <a:spcBef>
                <a:spcPct val="20000"/>
              </a:spcBef>
            </a:pPr>
            <a:endParaRPr lang="sr-Cyrl-CS" sz="800" dirty="0">
              <a:solidFill>
                <a:srgbClr val="336699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336699"/>
                </a:solidFill>
                <a:latin typeface="Comic Sans MS" pitchFamily="66" charset="0"/>
              </a:rPr>
              <a:t> </a:t>
            </a:r>
            <a:r>
              <a:rPr lang="en" sz="3200" dirty="0">
                <a:solidFill>
                  <a:srgbClr val="FFCC66"/>
                </a:solidFill>
                <a:latin typeface="Mistral" pitchFamily="66" charset="0"/>
              </a:rPr>
              <a:t>      </a:t>
            </a:r>
            <a:endParaRPr lang="sr-Cyrl-CS" dirty="0">
              <a:solidFill>
                <a:srgbClr val="336699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0420" name="Rectangle 4" descr="pozadina 5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2000" dirty="0">
              <a:solidFill>
                <a:srgbClr val="753005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000" dirty="0">
              <a:solidFill>
                <a:srgbClr val="753005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000" dirty="0">
              <a:solidFill>
                <a:srgbClr val="753005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000" dirty="0">
              <a:solidFill>
                <a:srgbClr val="753005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FFCC66"/>
                </a:solidFill>
                <a:sym typeface="Wingdings" pitchFamily="2" charset="2"/>
              </a:rPr>
              <a:t>              </a:t>
            </a:r>
            <a:r>
              <a:rPr lang="en" sz="3600" b="1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sym typeface="Wingdings" pitchFamily="2" charset="2"/>
              </a:rPr>
              <a:t>ADVERSE EFFECTS</a:t>
            </a:r>
            <a:r>
              <a:rPr lang="en" sz="4000" b="1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sym typeface="Wingdings" pitchFamily="2" charset="2"/>
              </a:rPr>
              <a:t>          </a:t>
            </a:r>
            <a:r>
              <a:rPr lang="en" sz="3600" b="1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sym typeface="Wingdings" pitchFamily="2" charset="2"/>
              </a:rPr>
              <a:t>INTRATECAL THERAPIES</a:t>
            </a:r>
          </a:p>
          <a:p>
            <a:pPr marL="342900" indent="-342900" algn="ctr">
              <a:spcBef>
                <a:spcPct val="20000"/>
              </a:spcBef>
            </a:pPr>
            <a:endParaRPr lang="sr-Cyrl-CS" sz="2000" b="1" dirty="0">
              <a:solidFill>
                <a:srgbClr val="3366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336699"/>
                </a:solidFill>
                <a:latin typeface="Comic Sans MS" pitchFamily="66" charset="0"/>
              </a:rPr>
              <a:t> </a:t>
            </a:r>
            <a:r>
              <a:rPr lang="en" sz="3200" dirty="0">
                <a:solidFill>
                  <a:srgbClr val="C00000"/>
                </a:solidFill>
                <a:latin typeface="Mistral" pitchFamily="66" charset="0"/>
              </a:rPr>
              <a:t>●</a:t>
            </a:r>
            <a:r>
              <a:rPr lang="en" sz="3200" dirty="0">
                <a:solidFill>
                  <a:srgbClr val="336699"/>
                </a:solidFill>
                <a:latin typeface="Mistral" pitchFamily="66" charset="0"/>
              </a:rPr>
              <a:t> </a:t>
            </a:r>
            <a:r>
              <a:rPr lang="en" sz="3600" b="1" dirty="0">
                <a:solidFill>
                  <a:srgbClr val="336699"/>
                </a:solidFill>
                <a:latin typeface="Comic Sans MS" pitchFamily="66" charset="0"/>
              </a:rPr>
              <a:t>Acute: </a:t>
            </a:r>
            <a:r>
              <a:rPr lang="en" sz="3200" dirty="0">
                <a:solidFill>
                  <a:srgbClr val="336699"/>
                </a:solidFill>
                <a:latin typeface="Comic Sans MS" pitchFamily="66" charset="0"/>
              </a:rPr>
              <a:t>convulsions, stroke, drowsiness, ascending paralysis</a:t>
            </a:r>
          </a:p>
          <a:p>
            <a:pPr marL="342900" indent="-342900">
              <a:spcBef>
                <a:spcPct val="20000"/>
              </a:spcBef>
            </a:pPr>
            <a:endParaRPr lang="sr-Cyrl-CS" sz="800" dirty="0">
              <a:solidFill>
                <a:srgbClr val="336699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336699"/>
                </a:solidFill>
                <a:latin typeface="Comic Sans MS" pitchFamily="66" charset="0"/>
              </a:rPr>
              <a:t> </a:t>
            </a:r>
            <a:r>
              <a:rPr lang="en" sz="3200" dirty="0">
                <a:solidFill>
                  <a:srgbClr val="C00000"/>
                </a:solidFill>
                <a:latin typeface="Mistral" pitchFamily="66" charset="0"/>
              </a:rPr>
              <a:t>●</a:t>
            </a:r>
            <a:r>
              <a:rPr lang="en" sz="3200" dirty="0">
                <a:solidFill>
                  <a:srgbClr val="336699"/>
                </a:solidFill>
                <a:latin typeface="Comic Sans MS" pitchFamily="66" charset="0"/>
              </a:rPr>
              <a:t> </a:t>
            </a:r>
            <a:r>
              <a:rPr lang="en" sz="3600" b="1" dirty="0">
                <a:solidFill>
                  <a:srgbClr val="336699"/>
                </a:solidFill>
                <a:latin typeface="Comic Sans MS" pitchFamily="66" charset="0"/>
              </a:rPr>
              <a:t>Chronic: </a:t>
            </a:r>
            <a:r>
              <a:rPr lang="en" sz="3200" dirty="0">
                <a:solidFill>
                  <a:srgbClr val="336699"/>
                </a:solidFill>
                <a:latin typeface="Comic Sans MS" pitchFamily="66" charset="0"/>
              </a:rPr>
              <a:t>leukoencephalopathy, neurocognitive, behavioral and neuroendocrine disorders</a:t>
            </a:r>
          </a:p>
          <a:p>
            <a:pPr marL="342900" indent="-342900">
              <a:spcBef>
                <a:spcPct val="20000"/>
              </a:spcBef>
            </a:pPr>
            <a:endParaRPr lang="sr-Cyrl-CS" sz="800" dirty="0">
              <a:solidFill>
                <a:srgbClr val="336699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FFCC66"/>
                </a:solidFill>
                <a:latin typeface="Mistral" pitchFamily="66" charset="0"/>
              </a:rPr>
              <a:t>       </a:t>
            </a:r>
            <a:endParaRPr lang="sr-Cyrl-CS" dirty="0">
              <a:solidFill>
                <a:srgbClr val="336699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2468" name="Rectangle 4" descr="pozadina 5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2000" dirty="0">
              <a:solidFill>
                <a:srgbClr val="753005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000" dirty="0">
              <a:solidFill>
                <a:srgbClr val="753005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000" dirty="0">
              <a:solidFill>
                <a:srgbClr val="753005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000" dirty="0">
              <a:solidFill>
                <a:srgbClr val="753005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FFCC66"/>
                </a:solidFill>
                <a:sym typeface="Wingdings" pitchFamily="2" charset="2"/>
              </a:rPr>
              <a:t>              </a:t>
            </a:r>
            <a:r>
              <a:rPr lang="en" sz="3600" b="1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sym typeface="Wingdings" pitchFamily="2" charset="2"/>
              </a:rPr>
              <a:t>ADVERSE EFFECTS</a:t>
            </a:r>
            <a:r>
              <a:rPr lang="en" sz="4000" b="1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sym typeface="Wingdings" pitchFamily="2" charset="2"/>
              </a:rPr>
              <a:t>          </a:t>
            </a:r>
            <a:r>
              <a:rPr lang="en" sz="3600" b="1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sym typeface="Wingdings" pitchFamily="2" charset="2"/>
              </a:rPr>
              <a:t>INTRATECAL THERAPIES</a:t>
            </a:r>
          </a:p>
          <a:p>
            <a:pPr marL="342900" indent="-342900" algn="ctr">
              <a:spcBef>
                <a:spcPct val="20000"/>
              </a:spcBef>
            </a:pPr>
            <a:endParaRPr lang="sr-Cyrl-CS" sz="2000" b="1" dirty="0">
              <a:solidFill>
                <a:srgbClr val="3366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</a:pPr>
            <a:endParaRPr lang="sr-Cyrl-CS" sz="800" dirty="0">
              <a:solidFill>
                <a:srgbClr val="336699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FFCC66"/>
                </a:solidFill>
                <a:latin typeface="Mistral" pitchFamily="66" charset="0"/>
              </a:rPr>
              <a:t> </a:t>
            </a:r>
            <a:r>
              <a:rPr lang="en" sz="3600" dirty="0">
                <a:solidFill>
                  <a:srgbClr val="C00000"/>
                </a:solidFill>
                <a:latin typeface="Mistral" pitchFamily="66" charset="0"/>
              </a:rPr>
              <a:t>●</a:t>
            </a:r>
            <a:r>
              <a:rPr lang="en" sz="3600" dirty="0">
                <a:solidFill>
                  <a:srgbClr val="336699"/>
                </a:solidFill>
                <a:latin typeface="Comic Sans MS" pitchFamily="66" charset="0"/>
              </a:rPr>
              <a:t> </a:t>
            </a:r>
            <a:r>
              <a:rPr lang="en" sz="3600" b="1" dirty="0">
                <a:solidFill>
                  <a:srgbClr val="336699"/>
                </a:solidFill>
                <a:latin typeface="Comic Sans MS" pitchFamily="66" charset="0"/>
              </a:rPr>
              <a:t>Adverse effects of radiation: </a:t>
            </a:r>
            <a:r>
              <a:rPr lang="en" sz="3200" dirty="0">
                <a:solidFill>
                  <a:srgbClr val="336699"/>
                </a:solidFill>
                <a:latin typeface="Comic Sans MS" pitchFamily="66" charset="0"/>
              </a:rPr>
              <a:t>neurocognitive decline</a:t>
            </a: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336699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FFCC66"/>
                </a:solidFill>
                <a:latin typeface="Mistral" pitchFamily="66" charset="0"/>
              </a:rPr>
              <a:t> </a:t>
            </a:r>
            <a:r>
              <a:rPr lang="en" sz="3600" dirty="0">
                <a:solidFill>
                  <a:srgbClr val="C00000"/>
                </a:solidFill>
                <a:latin typeface="Mistral" pitchFamily="66" charset="0"/>
              </a:rPr>
              <a:t>● </a:t>
            </a:r>
            <a:r>
              <a:rPr lang="en" sz="3200" dirty="0">
                <a:solidFill>
                  <a:srgbClr val="336699"/>
                </a:solidFill>
                <a:latin typeface="Comic Sans MS" pitchFamily="66" charset="0"/>
              </a:rPr>
              <a:t>For convulsions, use </a:t>
            </a:r>
            <a:r>
              <a:rPr lang="en" sz="3200" b="1" dirty="0">
                <a:solidFill>
                  <a:srgbClr val="336699"/>
                </a:solidFill>
                <a:latin typeface="Comic Sans MS" pitchFamily="66" charset="0"/>
              </a:rPr>
              <a:t>valproate </a:t>
            </a:r>
            <a:r>
              <a:rPr lang="en" sz="3200" dirty="0">
                <a:solidFill>
                  <a:srgbClr val="336699"/>
                </a:solidFill>
                <a:latin typeface="Comic Sans MS" pitchFamily="66" charset="0"/>
              </a:rPr>
              <a:t>or </a:t>
            </a:r>
            <a:r>
              <a:rPr lang="en" sz="3200" b="1" dirty="0">
                <a:solidFill>
                  <a:srgbClr val="336699"/>
                </a:solidFill>
                <a:latin typeface="Comic Sans MS" pitchFamily="66" charset="0"/>
              </a:rPr>
              <a:t>gabapentin</a:t>
            </a:r>
            <a:r>
              <a:rPr lang="en" sz="3200" dirty="0">
                <a:solidFill>
                  <a:srgbClr val="336699"/>
                </a:solidFill>
                <a:latin typeface="Comic Sans MS" pitchFamily="66" charset="0"/>
              </a:rPr>
              <a:t>; do not use phenobarbitone or phenytoin, because they accelerate the metabolism of cytostatics</a:t>
            </a:r>
            <a:r>
              <a:rPr lang="en" sz="3200" dirty="0">
                <a:solidFill>
                  <a:srgbClr val="FFCC66"/>
                </a:solidFill>
                <a:latin typeface="Mistral" pitchFamily="66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4516" name="Rectangle 4" descr="pozadina 5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2000" dirty="0">
              <a:solidFill>
                <a:srgbClr val="753005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2000" dirty="0">
              <a:solidFill>
                <a:srgbClr val="753005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2000" dirty="0">
              <a:solidFill>
                <a:srgbClr val="753005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3600" dirty="0">
                <a:solidFill>
                  <a:srgbClr val="FFCC66"/>
                </a:solidFill>
                <a:sym typeface="Wingdings" pitchFamily="2" charset="2"/>
              </a:rPr>
              <a:t>   </a:t>
            </a:r>
            <a:r>
              <a:rPr lang="en" sz="4000" b="1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sym typeface="Wingdings" pitchFamily="2" charset="2"/>
              </a:rPr>
              <a:t>CONSOLIDATION</a:t>
            </a:r>
          </a:p>
          <a:p>
            <a:pPr marL="342900" indent="-342900" algn="ctr">
              <a:spcBef>
                <a:spcPct val="20000"/>
              </a:spcBef>
            </a:pPr>
            <a:endParaRPr lang="sr-Cyrl-CS" sz="1600" b="1" dirty="0">
              <a:solidFill>
                <a:srgbClr val="3366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  <a:sym typeface="Wingdings" pitchFamily="2" charset="2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600" b="1" dirty="0">
              <a:solidFill>
                <a:srgbClr val="3366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  <a:sym typeface="Wingdings" pitchFamily="2" charset="2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600" b="1" dirty="0">
              <a:solidFill>
                <a:srgbClr val="3366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336699"/>
                </a:solidFill>
                <a:latin typeface="Comic Sans MS" pitchFamily="66" charset="0"/>
              </a:rPr>
              <a:t> </a:t>
            </a:r>
            <a:r>
              <a:rPr lang="en" sz="3200" dirty="0">
                <a:solidFill>
                  <a:srgbClr val="C00000"/>
                </a:solidFill>
                <a:latin typeface="Mistral" pitchFamily="66" charset="0"/>
              </a:rPr>
              <a:t>●</a:t>
            </a:r>
            <a:r>
              <a:rPr lang="en" sz="3200" dirty="0">
                <a:solidFill>
                  <a:srgbClr val="336699"/>
                </a:solidFill>
                <a:latin typeface="Mistral" pitchFamily="66" charset="0"/>
              </a:rPr>
              <a:t>  </a:t>
            </a:r>
            <a:r>
              <a:rPr lang="en" sz="3200" dirty="0">
                <a:solidFill>
                  <a:srgbClr val="336699"/>
                </a:solidFill>
                <a:latin typeface="Comic Sans MS" pitchFamily="66" charset="0"/>
              </a:rPr>
              <a:t>After remission, methotrexate, L-asparaginase or a combination is used</a:t>
            </a:r>
          </a:p>
          <a:p>
            <a:pPr marL="342900" indent="-342900">
              <a:spcBef>
                <a:spcPct val="20000"/>
              </a:spcBef>
            </a:pPr>
            <a:endParaRPr lang="sr-Cyrl-CS" sz="3200" dirty="0">
              <a:solidFill>
                <a:srgbClr val="336699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336699"/>
                </a:solidFill>
                <a:latin typeface="Comic Sans MS" pitchFamily="66" charset="0"/>
              </a:rPr>
              <a:t> </a:t>
            </a:r>
            <a:r>
              <a:rPr lang="en" sz="3200" dirty="0">
                <a:solidFill>
                  <a:srgbClr val="C00000"/>
                </a:solidFill>
                <a:latin typeface="Mistral" pitchFamily="66" charset="0"/>
              </a:rPr>
              <a:t>●</a:t>
            </a:r>
            <a:r>
              <a:rPr lang="en" sz="3200" dirty="0">
                <a:solidFill>
                  <a:srgbClr val="FFCC66"/>
                </a:solidFill>
              </a:rPr>
              <a:t>  </a:t>
            </a:r>
            <a:r>
              <a:rPr lang="en" sz="3200" dirty="0">
                <a:solidFill>
                  <a:srgbClr val="336699"/>
                </a:solidFill>
                <a:latin typeface="Comic Sans MS" pitchFamily="66" charset="0"/>
              </a:rPr>
              <a:t>Cyclophosphamide or anthracyclines can also be added</a:t>
            </a:r>
            <a:endParaRPr lang="sr-Cyrl-CS" sz="3200" dirty="0">
              <a:solidFill>
                <a:srgbClr val="336699"/>
              </a:solidFill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FFCC66"/>
                </a:solidFill>
                <a:latin typeface="Mistral" pitchFamily="66" charset="0"/>
              </a:rPr>
              <a:t>      </a:t>
            </a:r>
            <a:endParaRPr lang="sr-Cyrl-CS" dirty="0">
              <a:solidFill>
                <a:srgbClr val="336699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6564" name="Rectangle 4" descr="pozadina 5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2000" dirty="0">
              <a:solidFill>
                <a:srgbClr val="753005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000" dirty="0">
              <a:solidFill>
                <a:srgbClr val="753005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000" b="1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sym typeface="Wingdings" pitchFamily="2" charset="2"/>
              </a:rPr>
              <a:t>MAINTENANCE</a:t>
            </a:r>
            <a:endParaRPr lang="sr-Cyrl-CS" sz="4000" b="1" dirty="0">
              <a:solidFill>
                <a:srgbClr val="3366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  <a:sym typeface="Wingdings" pitchFamily="2" charset="2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2400" b="1" dirty="0">
              <a:solidFill>
                <a:srgbClr val="3366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2800" dirty="0">
                <a:solidFill>
                  <a:srgbClr val="336699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rgbClr val="C00000"/>
                </a:solidFill>
                <a:latin typeface="Mistral" pitchFamily="66" charset="0"/>
              </a:rPr>
              <a:t>●</a:t>
            </a:r>
            <a:r>
              <a:rPr lang="en" sz="2800" dirty="0">
                <a:solidFill>
                  <a:srgbClr val="336699"/>
                </a:solidFill>
                <a:latin typeface="Mistral" pitchFamily="66" charset="0"/>
              </a:rPr>
              <a:t>  </a:t>
            </a:r>
            <a:r>
              <a:rPr lang="en" sz="2800" dirty="0">
                <a:solidFill>
                  <a:srgbClr val="336699"/>
                </a:solidFill>
                <a:latin typeface="Comic Sans MS" pitchFamily="66" charset="0"/>
              </a:rPr>
              <a:t>Mercaptopurine, orally, every day</a:t>
            </a:r>
          </a:p>
          <a:p>
            <a:pPr marL="342900" indent="-342900">
              <a:spcBef>
                <a:spcPct val="20000"/>
              </a:spcBef>
            </a:pPr>
            <a:endParaRPr lang="sr-Cyrl-CS" sz="800" dirty="0">
              <a:solidFill>
                <a:srgbClr val="336699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2800" dirty="0">
                <a:solidFill>
                  <a:srgbClr val="336699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rgbClr val="C00000"/>
                </a:solidFill>
                <a:latin typeface="Mistral" pitchFamily="66" charset="0"/>
              </a:rPr>
              <a:t>●</a:t>
            </a:r>
            <a:r>
              <a:rPr lang="en" sz="2800" dirty="0">
                <a:solidFill>
                  <a:srgbClr val="FFCC66"/>
                </a:solidFill>
              </a:rPr>
              <a:t>  </a:t>
            </a:r>
            <a:r>
              <a:rPr lang="en" sz="2800" dirty="0">
                <a:solidFill>
                  <a:srgbClr val="336699"/>
                </a:solidFill>
                <a:latin typeface="Comic Sans MS" pitchFamily="66" charset="0"/>
              </a:rPr>
              <a:t>Methotrexate, orally, once a week</a:t>
            </a:r>
          </a:p>
          <a:p>
            <a:pPr marL="342900" indent="-342900">
              <a:spcBef>
                <a:spcPct val="20000"/>
              </a:spcBef>
            </a:pPr>
            <a:endParaRPr lang="sr-Cyrl-CS" sz="800" dirty="0">
              <a:solidFill>
                <a:srgbClr val="336699"/>
              </a:solidFill>
            </a:endParaRPr>
          </a:p>
          <a:p>
            <a:pPr marL="342900" indent="-342900">
              <a:spcBef>
                <a:spcPct val="20000"/>
              </a:spcBef>
            </a:pPr>
            <a:r>
              <a:rPr lang="en" sz="2800" dirty="0">
                <a:solidFill>
                  <a:srgbClr val="FFCC66"/>
                </a:solidFill>
                <a:latin typeface="Mistral" pitchFamily="66" charset="0"/>
              </a:rPr>
              <a:t> </a:t>
            </a:r>
            <a:r>
              <a:rPr lang="en" sz="2800" dirty="0">
                <a:solidFill>
                  <a:srgbClr val="C00000"/>
                </a:solidFill>
                <a:latin typeface="Mistral" pitchFamily="66" charset="0"/>
              </a:rPr>
              <a:t>●</a:t>
            </a:r>
            <a:r>
              <a:rPr lang="en" sz="2800" dirty="0">
                <a:solidFill>
                  <a:srgbClr val="FFCC66"/>
                </a:solidFill>
              </a:rPr>
              <a:t>  </a:t>
            </a:r>
            <a:r>
              <a:rPr lang="en" sz="2800" dirty="0">
                <a:solidFill>
                  <a:srgbClr val="336699"/>
                </a:solidFill>
                <a:latin typeface="Amaze" pitchFamily="34" charset="0"/>
              </a:rPr>
              <a:t>" </a:t>
            </a:r>
            <a:r>
              <a:rPr lang="en" sz="2800" dirty="0">
                <a:solidFill>
                  <a:srgbClr val="336699"/>
                </a:solidFill>
                <a:latin typeface="Comic Sans MS" pitchFamily="66" charset="0"/>
              </a:rPr>
              <a:t>Pulses </a:t>
            </a:r>
            <a:r>
              <a:rPr lang="en" sz="2800" dirty="0">
                <a:solidFill>
                  <a:srgbClr val="336699"/>
                </a:solidFill>
                <a:latin typeface="Amaze" pitchFamily="34" charset="0"/>
              </a:rPr>
              <a:t>" </a:t>
            </a:r>
            <a:r>
              <a:rPr lang="en" sz="2800" dirty="0">
                <a:solidFill>
                  <a:srgbClr val="336699"/>
                </a:solidFill>
                <a:latin typeface="Comic Sans MS" pitchFamily="66" charset="0"/>
              </a:rPr>
              <a:t>of vincristine and corticosteroids may be added</a:t>
            </a:r>
          </a:p>
          <a:p>
            <a:pPr marL="342900" indent="-342900">
              <a:spcBef>
                <a:spcPct val="20000"/>
              </a:spcBef>
            </a:pPr>
            <a:endParaRPr lang="sr-Cyrl-CS" sz="900" dirty="0">
              <a:solidFill>
                <a:srgbClr val="336699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2800" dirty="0">
                <a:solidFill>
                  <a:srgbClr val="FFCC66"/>
                </a:solidFill>
                <a:latin typeface="Mistral" pitchFamily="66" charset="0"/>
              </a:rPr>
              <a:t> </a:t>
            </a:r>
            <a:r>
              <a:rPr lang="en" sz="2800" dirty="0">
                <a:solidFill>
                  <a:srgbClr val="C00000"/>
                </a:solidFill>
                <a:latin typeface="Mistral" pitchFamily="66" charset="0"/>
              </a:rPr>
              <a:t>●</a:t>
            </a:r>
            <a:r>
              <a:rPr lang="en" sz="2800" dirty="0">
                <a:solidFill>
                  <a:srgbClr val="FFCC66"/>
                </a:solidFill>
              </a:rPr>
              <a:t>  </a:t>
            </a:r>
            <a:r>
              <a:rPr lang="en" sz="2800" dirty="0">
                <a:solidFill>
                  <a:srgbClr val="336699"/>
                </a:solidFill>
                <a:latin typeface="Comic Sans MS" pitchFamily="66" charset="0"/>
              </a:rPr>
              <a:t>In ALL that has the Philadelphia chromosome , it is used with chemotherapy and imatinib</a:t>
            </a:r>
            <a:r>
              <a:rPr lang="en" sz="2800" dirty="0">
                <a:solidFill>
                  <a:srgbClr val="FFCC66"/>
                </a:solidFill>
                <a:latin typeface="Mistral" pitchFamily="66" charset="0"/>
              </a:rPr>
              <a:t> </a:t>
            </a:r>
            <a:endParaRPr lang="sr-Cyrl-CS" sz="2800" dirty="0">
              <a:solidFill>
                <a:srgbClr val="FFCC66"/>
              </a:solidFill>
              <a:latin typeface="Mistral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800" dirty="0">
              <a:solidFill>
                <a:srgbClr val="FFCC66"/>
              </a:solidFill>
              <a:latin typeface="Mistral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2800" dirty="0">
                <a:solidFill>
                  <a:srgbClr val="FFCC66"/>
                </a:solidFill>
                <a:latin typeface="Mistral" pitchFamily="66" charset="0"/>
              </a:rPr>
              <a:t> </a:t>
            </a:r>
            <a:r>
              <a:rPr lang="en" sz="2800" dirty="0">
                <a:solidFill>
                  <a:srgbClr val="C00000"/>
                </a:solidFill>
                <a:latin typeface="Mistral" pitchFamily="66" charset="0"/>
              </a:rPr>
              <a:t>●</a:t>
            </a:r>
            <a:r>
              <a:rPr lang="en" sz="2800" dirty="0">
                <a:solidFill>
                  <a:srgbClr val="FFCC66"/>
                </a:solidFill>
              </a:rPr>
              <a:t>  </a:t>
            </a:r>
            <a:r>
              <a:rPr lang="en" sz="2800" dirty="0">
                <a:solidFill>
                  <a:srgbClr val="336699"/>
                </a:solidFill>
                <a:latin typeface="Comic Sans MS" pitchFamily="66" charset="0"/>
              </a:rPr>
              <a:t>If the cells have adenosine deaminase, the administration of pentostatin is </a:t>
            </a:r>
            <a:r>
              <a:rPr lang="sr-Latn-RS" sz="2800">
                <a:solidFill>
                  <a:srgbClr val="336699"/>
                </a:solidFill>
                <a:latin typeface="Comic Sans MS" pitchFamily="66" charset="0"/>
              </a:rPr>
              <a:t>possible</a:t>
            </a:r>
            <a:endParaRPr lang="sr-Cyrl-CS" sz="2800" dirty="0">
              <a:solidFill>
                <a:srgbClr val="FFCC66"/>
              </a:solidFill>
              <a:latin typeface="Mistral" pitchFamily="66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5844" name="Rectangle 4" descr="pozadina 5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3200" dirty="0">
              <a:solidFill>
                <a:srgbClr val="753005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200" dirty="0">
              <a:solidFill>
                <a:srgbClr val="753005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753005"/>
                </a:solidFill>
                <a:latin typeface="Comic Sans MS" pitchFamily="66" charset="0"/>
              </a:rPr>
              <a:t>   </a:t>
            </a:r>
            <a:r>
              <a:rPr lang="en" sz="3600" dirty="0">
                <a:solidFill>
                  <a:schemeClr val="accent2">
                    <a:lumMod val="75000"/>
                  </a:schemeClr>
                </a:solidFill>
                <a:latin typeface="OCR A Extended" pitchFamily="50" charset="0"/>
                <a:sym typeface="Wingdings" pitchFamily="2" charset="2"/>
              </a:rPr>
              <a:t></a:t>
            </a:r>
            <a:r>
              <a:rPr lang="en" sz="3600" dirty="0">
                <a:solidFill>
                  <a:srgbClr val="753005"/>
                </a:solidFill>
                <a:sym typeface="Wingdings" pitchFamily="2" charset="2"/>
              </a:rPr>
              <a:t>  </a:t>
            </a:r>
            <a:r>
              <a:rPr lang="en" sz="3600" dirty="0">
                <a:solidFill>
                  <a:srgbClr val="336699"/>
                </a:solidFill>
                <a:latin typeface="Comic Sans MS" pitchFamily="66" charset="0"/>
              </a:rPr>
              <a:t>Representation: 23% of malignant diseases in children under 15 years of age</a:t>
            </a:r>
          </a:p>
          <a:p>
            <a:pPr marL="342900" indent="-342900">
              <a:spcBef>
                <a:spcPct val="20000"/>
              </a:spcBef>
            </a:pPr>
            <a:endParaRPr lang="sr-Cyrl-CS" sz="1400" dirty="0">
              <a:solidFill>
                <a:srgbClr val="336699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FFCC66"/>
                </a:solidFill>
                <a:sym typeface="Wingdings" pitchFamily="2" charset="2"/>
              </a:rPr>
              <a:t>   </a:t>
            </a:r>
            <a:r>
              <a:rPr lang="en" sz="3600" dirty="0">
                <a:solidFill>
                  <a:schemeClr val="accent2">
                    <a:lumMod val="75000"/>
                  </a:schemeClr>
                </a:solidFill>
                <a:latin typeface="OCR A Extended" pitchFamily="50" charset="0"/>
                <a:sym typeface="Wingdings" pitchFamily="2" charset="2"/>
              </a:rPr>
              <a:t> </a:t>
            </a:r>
            <a:r>
              <a:rPr lang="en" sz="3600" dirty="0">
                <a:solidFill>
                  <a:srgbClr val="336699"/>
                </a:solidFill>
                <a:latin typeface="Comic Sans MS" pitchFamily="66" charset="0"/>
              </a:rPr>
              <a:t>Incidence: 30-40/million</a:t>
            </a:r>
          </a:p>
          <a:p>
            <a:pPr marL="342900" indent="-342900">
              <a:spcBef>
                <a:spcPct val="20000"/>
              </a:spcBef>
            </a:pPr>
            <a:endParaRPr lang="sr-Cyrl-CS" sz="1400" dirty="0">
              <a:solidFill>
                <a:srgbClr val="336699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FFCC66"/>
                </a:solidFill>
                <a:sym typeface="Wingdings" pitchFamily="2" charset="2"/>
              </a:rPr>
              <a:t>   </a:t>
            </a:r>
            <a:r>
              <a:rPr lang="en" sz="3600" dirty="0">
                <a:solidFill>
                  <a:schemeClr val="accent2">
                    <a:lumMod val="75000"/>
                  </a:schemeClr>
                </a:solidFill>
                <a:latin typeface="OCR A Extended" pitchFamily="50" charset="0"/>
                <a:sym typeface="Wingdings" pitchFamily="2" charset="2"/>
              </a:rPr>
              <a:t> </a:t>
            </a:r>
            <a:r>
              <a:rPr lang="en" sz="3600" dirty="0">
                <a:solidFill>
                  <a:srgbClr val="336699"/>
                </a:solidFill>
                <a:latin typeface="Comic Sans MS" pitchFamily="66" charset="0"/>
              </a:rPr>
              <a:t>It is most common at the age of 2-3 years</a:t>
            </a:r>
          </a:p>
          <a:p>
            <a:pPr marL="342900" indent="-342900">
              <a:spcBef>
                <a:spcPct val="20000"/>
              </a:spcBef>
            </a:pPr>
            <a:endParaRPr lang="sr-Cyrl-CS" sz="1400" dirty="0">
              <a:solidFill>
                <a:srgbClr val="336699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FFCC66"/>
                </a:solidFill>
                <a:sym typeface="Wingdings" pitchFamily="2" charset="2"/>
              </a:rPr>
              <a:t>   </a:t>
            </a:r>
            <a:r>
              <a:rPr lang="en" sz="3600" dirty="0">
                <a:solidFill>
                  <a:schemeClr val="accent2">
                    <a:lumMod val="75000"/>
                  </a:schemeClr>
                </a:solidFill>
                <a:latin typeface="OCR A Extended" pitchFamily="50" charset="0"/>
                <a:sym typeface="Wingdings" pitchFamily="2" charset="2"/>
              </a:rPr>
              <a:t> </a:t>
            </a:r>
            <a:r>
              <a:rPr lang="en" sz="3600" dirty="0">
                <a:solidFill>
                  <a:srgbClr val="336699"/>
                </a:solidFill>
                <a:latin typeface="Comic Sans MS" pitchFamily="66" charset="0"/>
              </a:rPr>
              <a:t>It is 3 times more common in children</a:t>
            </a:r>
            <a:r>
              <a:rPr lang="sr-Latn-RS" sz="3600" dirty="0">
                <a:solidFill>
                  <a:srgbClr val="336699"/>
                </a:solidFill>
                <a:latin typeface="Comic Sans MS" pitchFamily="66" charset="0"/>
              </a:rPr>
              <a:t> belonging to white race</a:t>
            </a:r>
            <a:endParaRPr lang="sr-Latn-CS" sz="3600" dirty="0">
              <a:solidFill>
                <a:srgbClr val="336699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7892" name="Rectangle 4" descr="pozadina 5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4800" dirty="0">
              <a:solidFill>
                <a:srgbClr val="753005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000" b="1" dirty="0">
                <a:solidFill>
                  <a:srgbClr val="336699"/>
                </a:solidFill>
                <a:latin typeface="Comic Sans MS" pitchFamily="66" charset="0"/>
              </a:rPr>
              <a:t>Risk factors:</a:t>
            </a:r>
          </a:p>
          <a:p>
            <a:pPr marL="342900" indent="-342900" algn="ctr">
              <a:spcBef>
                <a:spcPct val="20000"/>
              </a:spcBef>
            </a:pPr>
            <a:endParaRPr lang="sr-Cyrl-CS" sz="2000" b="1" dirty="0">
              <a:solidFill>
                <a:srgbClr val="336699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753005"/>
                </a:solidFill>
                <a:latin typeface="Comic Sans MS" pitchFamily="66" charset="0"/>
              </a:rPr>
              <a:t>   </a:t>
            </a:r>
            <a:r>
              <a:rPr lang="en" sz="3600" dirty="0">
                <a:solidFill>
                  <a:schemeClr val="accent2">
                    <a:lumMod val="75000"/>
                  </a:schemeClr>
                </a:solidFill>
                <a:sym typeface="Wingdings" pitchFamily="2" charset="2"/>
              </a:rPr>
              <a:t></a:t>
            </a:r>
            <a:r>
              <a:rPr lang="en" sz="3600" dirty="0">
                <a:solidFill>
                  <a:srgbClr val="753005"/>
                </a:solidFill>
                <a:sym typeface="Wingdings" pitchFamily="2" charset="2"/>
              </a:rPr>
              <a:t>  </a:t>
            </a:r>
            <a:r>
              <a:rPr lang="en" sz="3600" dirty="0">
                <a:solidFill>
                  <a:srgbClr val="336699"/>
                </a:solidFill>
                <a:latin typeface="Comic Sans MS" pitchFamily="66" charset="0"/>
              </a:rPr>
              <a:t>Prenatal radiation</a:t>
            </a:r>
          </a:p>
          <a:p>
            <a:pPr marL="342900" indent="-342900">
              <a:spcBef>
                <a:spcPct val="20000"/>
              </a:spcBef>
            </a:pPr>
            <a:endParaRPr lang="sr-Cyrl-CS" sz="1400" dirty="0">
              <a:solidFill>
                <a:srgbClr val="336699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FFCC66"/>
                </a:solidFill>
                <a:sym typeface="Wingdings" pitchFamily="2" charset="2"/>
              </a:rPr>
              <a:t>   </a:t>
            </a:r>
            <a:r>
              <a:rPr lang="en" sz="3600" dirty="0">
                <a:solidFill>
                  <a:schemeClr val="accent2">
                    <a:lumMod val="75000"/>
                  </a:schemeClr>
                </a:solidFill>
                <a:sym typeface="Wingdings" pitchFamily="2" charset="2"/>
              </a:rPr>
              <a:t></a:t>
            </a:r>
            <a:r>
              <a:rPr lang="en" sz="3600" dirty="0">
                <a:solidFill>
                  <a:srgbClr val="FFCC66"/>
                </a:solidFill>
                <a:sym typeface="Wingdings" pitchFamily="2" charset="2"/>
              </a:rPr>
              <a:t> </a:t>
            </a:r>
            <a:r>
              <a:rPr lang="en" sz="3600" dirty="0">
                <a:solidFill>
                  <a:srgbClr val="336699"/>
                </a:solidFill>
                <a:latin typeface="Comic Sans MS" pitchFamily="66" charset="0"/>
              </a:rPr>
              <a:t>Postnatal exposure to a high dose of ionizing radiation (therapeutic doses)</a:t>
            </a:r>
          </a:p>
          <a:p>
            <a:pPr marL="342900" indent="-342900">
              <a:spcBef>
                <a:spcPct val="20000"/>
              </a:spcBef>
            </a:pPr>
            <a:endParaRPr lang="sr-Cyrl-CS" sz="1400" dirty="0">
              <a:solidFill>
                <a:srgbClr val="336699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FFCC66"/>
                </a:solidFill>
                <a:sym typeface="Wingdings" pitchFamily="2" charset="2"/>
              </a:rPr>
              <a:t>   </a:t>
            </a:r>
            <a:r>
              <a:rPr lang="en" sz="3600" dirty="0">
                <a:solidFill>
                  <a:schemeClr val="accent2">
                    <a:lumMod val="75000"/>
                  </a:schemeClr>
                </a:solidFill>
                <a:sym typeface="Wingdings" pitchFamily="2" charset="2"/>
              </a:rPr>
              <a:t> </a:t>
            </a:r>
            <a:r>
              <a:rPr lang="en" sz="3600" dirty="0">
                <a:solidFill>
                  <a:srgbClr val="336699"/>
                </a:solidFill>
                <a:latin typeface="Comic Sans MS" pitchFamily="66" charset="0"/>
              </a:rPr>
              <a:t>Down's syndrome (2.7% under 30 years of age)</a:t>
            </a:r>
          </a:p>
          <a:p>
            <a:pPr marL="342900" indent="-342900">
              <a:spcBef>
                <a:spcPct val="20000"/>
              </a:spcBef>
            </a:pPr>
            <a:endParaRPr lang="sr-Cyrl-CS" sz="1400" dirty="0">
              <a:solidFill>
                <a:srgbClr val="336699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9940" name="Rectangle 4" descr="pozadina 5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3200" dirty="0">
              <a:solidFill>
                <a:srgbClr val="753005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753005"/>
                </a:solidFill>
                <a:latin typeface="Comic Sans MS" pitchFamily="66" charset="0"/>
              </a:rPr>
              <a:t>   </a:t>
            </a:r>
            <a:r>
              <a:rPr lang="en" sz="3600" dirty="0">
                <a:solidFill>
                  <a:schemeClr val="accent2">
                    <a:lumMod val="75000"/>
                  </a:schemeClr>
                </a:solidFill>
                <a:latin typeface="OCR A Extended" pitchFamily="50" charset="0"/>
                <a:sym typeface="Wingdings" pitchFamily="2" charset="2"/>
              </a:rPr>
              <a:t></a:t>
            </a:r>
            <a:r>
              <a:rPr lang="en" sz="3600" dirty="0">
                <a:solidFill>
                  <a:srgbClr val="753005"/>
                </a:solidFill>
                <a:sym typeface="Wingdings" pitchFamily="2" charset="2"/>
              </a:rPr>
              <a:t>  </a:t>
            </a:r>
            <a:r>
              <a:rPr lang="en" sz="3600" dirty="0">
                <a:solidFill>
                  <a:srgbClr val="336699"/>
                </a:solidFill>
                <a:latin typeface="Comic Sans MS" pitchFamily="66" charset="0"/>
              </a:rPr>
              <a:t>Most leukemias have a prenatal origin</a:t>
            </a:r>
          </a:p>
          <a:p>
            <a:pPr marL="342900" indent="-342900">
              <a:spcBef>
                <a:spcPct val="20000"/>
              </a:spcBef>
            </a:pPr>
            <a:endParaRPr lang="sr-Cyrl-CS" sz="1400" dirty="0">
              <a:solidFill>
                <a:srgbClr val="336699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FFCC66"/>
                </a:solidFill>
                <a:sym typeface="Wingdings" pitchFamily="2" charset="2"/>
              </a:rPr>
              <a:t>   </a:t>
            </a:r>
            <a:r>
              <a:rPr lang="en" sz="3600" dirty="0">
                <a:solidFill>
                  <a:schemeClr val="accent2">
                    <a:lumMod val="75000"/>
                  </a:schemeClr>
                </a:solidFill>
                <a:latin typeface="OCR A Extended" pitchFamily="50" charset="0"/>
                <a:sym typeface="Wingdings" pitchFamily="2" charset="2"/>
              </a:rPr>
              <a:t> </a:t>
            </a:r>
            <a:r>
              <a:rPr lang="en" sz="3600" dirty="0">
                <a:solidFill>
                  <a:srgbClr val="336699"/>
                </a:solidFill>
                <a:latin typeface="Comic Sans MS" pitchFamily="66" charset="0"/>
              </a:rPr>
              <a:t>With therapy, remission can be induced in 95%, and 75-85% survive 5 years without recurrence</a:t>
            </a:r>
          </a:p>
          <a:p>
            <a:pPr marL="342900" indent="-342900">
              <a:spcBef>
                <a:spcPct val="20000"/>
              </a:spcBef>
            </a:pPr>
            <a:endParaRPr lang="sr-Cyrl-CS" sz="1400" dirty="0">
              <a:solidFill>
                <a:srgbClr val="336699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FFCC66"/>
                </a:solidFill>
                <a:sym typeface="Wingdings" pitchFamily="2" charset="2"/>
              </a:rPr>
              <a:t>   </a:t>
            </a:r>
            <a:r>
              <a:rPr lang="en" sz="3600" dirty="0">
                <a:solidFill>
                  <a:schemeClr val="accent2">
                    <a:lumMod val="75000"/>
                  </a:schemeClr>
                </a:solidFill>
                <a:latin typeface="OCR A Extended" pitchFamily="50" charset="0"/>
                <a:sym typeface="Wingdings" pitchFamily="2" charset="2"/>
              </a:rPr>
              <a:t> </a:t>
            </a:r>
            <a:r>
              <a:rPr lang="en" sz="3600" dirty="0">
                <a:solidFill>
                  <a:srgbClr val="336699"/>
                </a:solidFill>
                <a:latin typeface="Comic Sans MS" pitchFamily="66" charset="0"/>
              </a:rPr>
              <a:t>Younger children have a better prognosis (1-9 years)</a:t>
            </a:r>
          </a:p>
          <a:p>
            <a:pPr marL="342900" indent="-342900">
              <a:spcBef>
                <a:spcPct val="20000"/>
              </a:spcBef>
            </a:pPr>
            <a:endParaRPr lang="sr-Cyrl-CS" sz="1400" dirty="0">
              <a:solidFill>
                <a:srgbClr val="336699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FFCC66"/>
                </a:solidFill>
                <a:sym typeface="Wingdings" pitchFamily="2" charset="2"/>
              </a:rPr>
              <a:t>   </a:t>
            </a:r>
            <a:r>
              <a:rPr lang="en" sz="3600" dirty="0">
                <a:solidFill>
                  <a:schemeClr val="accent2">
                    <a:lumMod val="75000"/>
                  </a:schemeClr>
                </a:solidFill>
                <a:latin typeface="OCR A Extended" pitchFamily="50" charset="0"/>
                <a:sym typeface="Wingdings" pitchFamily="2" charset="2"/>
              </a:rPr>
              <a:t> </a:t>
            </a:r>
            <a:r>
              <a:rPr lang="en" sz="3600" dirty="0">
                <a:solidFill>
                  <a:srgbClr val="336699"/>
                </a:solidFill>
                <a:latin typeface="Comic Sans MS" pitchFamily="66" charset="0"/>
              </a:rPr>
              <a:t>Girls have a slightly better prognosis than boys</a:t>
            </a:r>
            <a:endParaRPr lang="sr-Latn-CS" sz="3600" dirty="0">
              <a:solidFill>
                <a:srgbClr val="336699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1988" name="Rectangle 4" descr="pozadina 5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dirty="0">
              <a:solidFill>
                <a:srgbClr val="753005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chemeClr val="accent2">
                    <a:lumMod val="75000"/>
                  </a:schemeClr>
                </a:solidFill>
                <a:latin typeface="OCR A Extended" pitchFamily="50" charset="0"/>
                <a:sym typeface="Wingdings" pitchFamily="2" charset="2"/>
              </a:rPr>
              <a:t></a:t>
            </a:r>
            <a:r>
              <a:rPr lang="en" sz="3200" dirty="0">
                <a:solidFill>
                  <a:srgbClr val="753005"/>
                </a:solidFill>
                <a:sym typeface="Wingdings" pitchFamily="2" charset="2"/>
              </a:rPr>
              <a:t>  </a:t>
            </a:r>
            <a:r>
              <a:rPr lang="en" sz="2800" b="1" dirty="0">
                <a:solidFill>
                  <a:srgbClr val="336699"/>
                </a:solidFill>
                <a:latin typeface="Comic Sans MS" pitchFamily="66" charset="0"/>
              </a:rPr>
              <a:t>Favorable cytogenetic characteristics:</a:t>
            </a:r>
          </a:p>
          <a:p>
            <a:pPr marL="342900" indent="-342900">
              <a:spcBef>
                <a:spcPct val="20000"/>
              </a:spcBef>
            </a:pPr>
            <a:r>
              <a:rPr lang="en" sz="2800" dirty="0">
                <a:solidFill>
                  <a:srgbClr val="336699"/>
                </a:solidFill>
                <a:latin typeface="Comic Sans MS" pitchFamily="66" charset="0"/>
              </a:rPr>
              <a:t>  </a:t>
            </a:r>
            <a:r>
              <a:rPr lang="en" sz="2800" dirty="0">
                <a:solidFill>
                  <a:srgbClr val="C00000"/>
                </a:solidFill>
                <a:latin typeface="Mistral" pitchFamily="66" charset="0"/>
              </a:rPr>
              <a:t>●</a:t>
            </a:r>
            <a:r>
              <a:rPr lang="en" sz="2800" dirty="0">
                <a:solidFill>
                  <a:srgbClr val="336699"/>
                </a:solidFill>
                <a:latin typeface="Mistral" pitchFamily="66" charset="0"/>
              </a:rPr>
              <a:t> </a:t>
            </a:r>
            <a:r>
              <a:rPr lang="en" sz="2800" dirty="0">
                <a:solidFill>
                  <a:srgbClr val="336699"/>
                </a:solidFill>
                <a:latin typeface="Comic Sans MS" pitchFamily="66" charset="0"/>
              </a:rPr>
              <a:t>hyperdiploidy</a:t>
            </a:r>
          </a:p>
          <a:p>
            <a:pPr marL="342900" indent="-342900">
              <a:spcBef>
                <a:spcPct val="20000"/>
              </a:spcBef>
            </a:pPr>
            <a:r>
              <a:rPr lang="en" sz="2800" dirty="0">
                <a:solidFill>
                  <a:srgbClr val="336699"/>
                </a:solidFill>
                <a:latin typeface="Comic Sans MS" pitchFamily="66" charset="0"/>
              </a:rPr>
              <a:t>   </a:t>
            </a:r>
            <a:r>
              <a:rPr lang="en" sz="2800" dirty="0">
                <a:solidFill>
                  <a:srgbClr val="C00000"/>
                </a:solidFill>
                <a:latin typeface="Mistral" pitchFamily="66" charset="0"/>
              </a:rPr>
              <a:t>● </a:t>
            </a:r>
            <a:r>
              <a:rPr lang="en" sz="2800" dirty="0">
                <a:solidFill>
                  <a:srgbClr val="336699"/>
                </a:solidFill>
                <a:latin typeface="Comic Sans MS" pitchFamily="66" charset="0"/>
              </a:rPr>
              <a:t>t (12;21) (TEL-AML1 translocation)</a:t>
            </a:r>
          </a:p>
          <a:p>
            <a:pPr marL="342900" indent="-342900">
              <a:spcBef>
                <a:spcPct val="20000"/>
              </a:spcBef>
            </a:pPr>
            <a:endParaRPr lang="sr-Cyrl-CS" sz="900" dirty="0">
              <a:solidFill>
                <a:srgbClr val="336699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chemeClr val="accent2">
                    <a:lumMod val="75000"/>
                  </a:schemeClr>
                </a:solidFill>
                <a:latin typeface="OCR A Extended" pitchFamily="50" charset="0"/>
                <a:sym typeface="Wingdings" pitchFamily="2" charset="2"/>
              </a:rPr>
              <a:t></a:t>
            </a:r>
            <a:r>
              <a:rPr lang="en" sz="3200" dirty="0">
                <a:solidFill>
                  <a:srgbClr val="336699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rgbClr val="336699"/>
                </a:solidFill>
                <a:latin typeface="Comic Sans MS" pitchFamily="66" charset="0"/>
              </a:rPr>
              <a:t>Infants have a poor prognosis, especially those with an altered MLL gene (they have a large number of leukocytes in the blood, increased involvement of the CNS ; blasts do not have the CD10/cALL antigen, and they have a high level of FLT </a:t>
            </a:r>
            <a:r>
              <a:rPr lang="en" sz="2800" baseline="-25000" dirty="0">
                <a:solidFill>
                  <a:srgbClr val="336699"/>
                </a:solidFill>
                <a:latin typeface="Comic Sans MS" pitchFamily="66" charset="0"/>
              </a:rPr>
              <a:t>3</a:t>
            </a:r>
            <a:r>
              <a:rPr lang="en" sz="2800" dirty="0">
                <a:solidFill>
                  <a:srgbClr val="336699"/>
                </a:solidFill>
                <a:latin typeface="Comic Sans MS" pitchFamily="66" charset="0"/>
              </a:rPr>
              <a:t> antigen)</a:t>
            </a:r>
          </a:p>
          <a:p>
            <a:pPr marL="342900" indent="-342900">
              <a:spcBef>
                <a:spcPct val="20000"/>
              </a:spcBef>
            </a:pPr>
            <a:endParaRPr lang="sr-Cyrl-CS" sz="900" dirty="0">
              <a:solidFill>
                <a:srgbClr val="336699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z"/>
            </a:pPr>
            <a:r>
              <a:rPr lang="en" sz="32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rgbClr val="336699"/>
                </a:solidFill>
                <a:latin typeface="Comic Sans MS" pitchFamily="66" charset="0"/>
              </a:rPr>
              <a:t>Over 50,000 leukocytes/mm </a:t>
            </a:r>
            <a:r>
              <a:rPr lang="en" sz="2800" baseline="30000" dirty="0">
                <a:solidFill>
                  <a:srgbClr val="336699"/>
                </a:solidFill>
                <a:latin typeface="Comic Sans MS" pitchFamily="66" charset="0"/>
              </a:rPr>
              <a:t>3 </a:t>
            </a:r>
            <a:r>
              <a:rPr lang="en" sz="2800" dirty="0">
                <a:solidFill>
                  <a:srgbClr val="336699"/>
                </a:solidFill>
                <a:latin typeface="Comic Sans MS" pitchFamily="66" charset="0"/>
              </a:rPr>
              <a:t>means a higher risk for unsuccessful treatment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z"/>
            </a:pPr>
            <a:endParaRPr lang="sr-Cyrl-CS" sz="900" dirty="0">
              <a:solidFill>
                <a:srgbClr val="336699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chemeClr val="accent2">
                    <a:lumMod val="75000"/>
                  </a:schemeClr>
                </a:solidFill>
                <a:latin typeface="OCR A Extended" pitchFamily="50" charset="0"/>
                <a:sym typeface="Wingdings" pitchFamily="2" charset="2"/>
              </a:rPr>
              <a:t></a:t>
            </a:r>
            <a:r>
              <a:rPr lang="en" sz="2800" dirty="0">
                <a:solidFill>
                  <a:srgbClr val="336699"/>
                </a:solidFill>
                <a:latin typeface="Comic Sans MS" pitchFamily="66" charset="0"/>
              </a:rPr>
              <a:t>  Girls have a slightly better prognosis than boys</a:t>
            </a:r>
            <a:endParaRPr lang="sr-Latn-CS" sz="3600" dirty="0">
              <a:solidFill>
                <a:srgbClr val="336699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4036" name="Rectangle 4" descr="pozadina 5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2000" dirty="0">
              <a:solidFill>
                <a:srgbClr val="753005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2000" dirty="0">
              <a:solidFill>
                <a:srgbClr val="753005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2000" dirty="0">
              <a:solidFill>
                <a:srgbClr val="753005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FFCC66"/>
                </a:solidFill>
                <a:sym typeface="Wingdings" pitchFamily="2" charset="2"/>
              </a:rPr>
              <a:t>   </a:t>
            </a:r>
            <a:r>
              <a:rPr lang="en" sz="3600" dirty="0">
                <a:solidFill>
                  <a:schemeClr val="accent2">
                    <a:lumMod val="75000"/>
                  </a:schemeClr>
                </a:solidFill>
                <a:latin typeface="OCR A Extended" pitchFamily="50" charset="0"/>
                <a:sym typeface="Wingdings" pitchFamily="2" charset="2"/>
              </a:rPr>
              <a:t></a:t>
            </a:r>
            <a:r>
              <a:rPr lang="en" sz="3600" dirty="0">
                <a:solidFill>
                  <a:srgbClr val="753005"/>
                </a:solidFill>
                <a:sym typeface="Wingdings" pitchFamily="2" charset="2"/>
              </a:rPr>
              <a:t>  </a:t>
            </a:r>
            <a:r>
              <a:rPr lang="en" sz="3600" b="1" dirty="0">
                <a:solidFill>
                  <a:srgbClr val="336699"/>
                </a:solidFill>
                <a:latin typeface="Comic Sans MS" pitchFamily="66" charset="0"/>
              </a:rPr>
              <a:t>Findings in the cerebrospinal fluid are classified as:</a:t>
            </a:r>
          </a:p>
          <a:p>
            <a:pPr marL="342900" indent="-342900">
              <a:spcBef>
                <a:spcPct val="20000"/>
              </a:spcBef>
            </a:pPr>
            <a:endParaRPr lang="sr-Cyrl-CS" sz="2000" b="1" dirty="0">
              <a:solidFill>
                <a:srgbClr val="336699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336699"/>
                </a:solidFill>
                <a:latin typeface="Comic Sans MS" pitchFamily="66" charset="0"/>
              </a:rPr>
              <a:t>  </a:t>
            </a:r>
            <a:r>
              <a:rPr lang="en" sz="3200" dirty="0">
                <a:solidFill>
                  <a:srgbClr val="C00000"/>
                </a:solidFill>
                <a:latin typeface="Mistral" pitchFamily="66" charset="0"/>
              </a:rPr>
              <a:t>●</a:t>
            </a:r>
            <a:r>
              <a:rPr lang="en" sz="3200" dirty="0">
                <a:solidFill>
                  <a:srgbClr val="336699"/>
                </a:solidFill>
                <a:latin typeface="Mistral" pitchFamily="66" charset="0"/>
              </a:rPr>
              <a:t> </a:t>
            </a:r>
            <a:r>
              <a:rPr lang="en" sz="3200" dirty="0">
                <a:solidFill>
                  <a:srgbClr val="336699"/>
                </a:solidFill>
                <a:latin typeface="Comic Sans MS" pitchFamily="66" charset="0"/>
              </a:rPr>
              <a:t>CNS 1 </a:t>
            </a:r>
            <a:r>
              <a:rPr lang="en" sz="3200" dirty="0">
                <a:solidFill>
                  <a:srgbClr val="336699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➛</a:t>
            </a:r>
            <a:r>
              <a:rPr lang="en" sz="3200" dirty="0">
                <a:solidFill>
                  <a:srgbClr val="336699"/>
                </a:solidFill>
                <a:ea typeface="Arial Unicode MS" pitchFamily="34" charset="-128"/>
                <a:cs typeface="Arial Unicode MS" pitchFamily="34" charset="-128"/>
              </a:rPr>
              <a:t>   </a:t>
            </a:r>
            <a:r>
              <a:rPr lang="en" sz="3200" dirty="0">
                <a:solidFill>
                  <a:srgbClr val="336699"/>
                </a:solidFill>
                <a:latin typeface="Comic Sans MS" pitchFamily="66" charset="0"/>
              </a:rPr>
              <a:t>no blasts, regardless of leukocyte count</a:t>
            </a: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336699"/>
                </a:solidFill>
                <a:latin typeface="Comic Sans MS" pitchFamily="66" charset="0"/>
              </a:rPr>
              <a:t>   </a:t>
            </a:r>
            <a:r>
              <a:rPr lang="en" sz="3200" dirty="0">
                <a:solidFill>
                  <a:srgbClr val="C00000"/>
                </a:solidFill>
                <a:latin typeface="Mistral" pitchFamily="66" charset="0"/>
              </a:rPr>
              <a:t>●</a:t>
            </a:r>
            <a:r>
              <a:rPr lang="en" sz="3200" dirty="0">
                <a:solidFill>
                  <a:srgbClr val="336699"/>
                </a:solidFill>
                <a:latin typeface="Mistral" pitchFamily="66" charset="0"/>
              </a:rPr>
              <a:t> </a:t>
            </a:r>
            <a:r>
              <a:rPr lang="en" sz="3200" dirty="0">
                <a:solidFill>
                  <a:srgbClr val="336699"/>
                </a:solidFill>
                <a:latin typeface="Comic Sans MS" pitchFamily="66" charset="0"/>
              </a:rPr>
              <a:t>CNS 2 </a:t>
            </a:r>
            <a:r>
              <a:rPr lang="en" sz="3200" dirty="0">
                <a:solidFill>
                  <a:srgbClr val="336699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➛</a:t>
            </a:r>
            <a:r>
              <a:rPr lang="en" sz="3200" dirty="0">
                <a:solidFill>
                  <a:srgbClr val="336699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3200" dirty="0">
                <a:solidFill>
                  <a:srgbClr val="336699"/>
                </a:solidFill>
                <a:latin typeface="Comic Sans MS" pitchFamily="66" charset="0"/>
              </a:rPr>
              <a:t>less than 5 leukocytes/ μl and the presence of blasts</a:t>
            </a: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FFCC66"/>
                </a:solidFill>
                <a:latin typeface="Mistral" pitchFamily="66" charset="0"/>
              </a:rPr>
              <a:t>  </a:t>
            </a:r>
            <a:r>
              <a:rPr lang="en" sz="3200" dirty="0">
                <a:solidFill>
                  <a:srgbClr val="C00000"/>
                </a:solidFill>
                <a:latin typeface="Mistral" pitchFamily="66" charset="0"/>
              </a:rPr>
              <a:t>●</a:t>
            </a:r>
            <a:r>
              <a:rPr lang="en" sz="3200" dirty="0">
                <a:solidFill>
                  <a:srgbClr val="336699"/>
                </a:solidFill>
                <a:latin typeface="Mistral" pitchFamily="66" charset="0"/>
              </a:rPr>
              <a:t> </a:t>
            </a:r>
            <a:r>
              <a:rPr lang="en" sz="3200" dirty="0">
                <a:solidFill>
                  <a:srgbClr val="336699"/>
                </a:solidFill>
                <a:latin typeface="Comic Sans MS" pitchFamily="66" charset="0"/>
              </a:rPr>
              <a:t>CNS 3 </a:t>
            </a:r>
            <a:r>
              <a:rPr lang="en" sz="3200" dirty="0">
                <a:solidFill>
                  <a:srgbClr val="336699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➛</a:t>
            </a:r>
            <a:r>
              <a:rPr lang="en" sz="3200" dirty="0">
                <a:solidFill>
                  <a:srgbClr val="336699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3200" dirty="0">
                <a:solidFill>
                  <a:srgbClr val="336699"/>
                </a:solidFill>
                <a:latin typeface="Comic Sans MS" pitchFamily="66" charset="0"/>
              </a:rPr>
              <a:t>more than 5 leukocytes/ μl and the presence of blasts</a:t>
            </a:r>
          </a:p>
          <a:p>
            <a:pPr marL="342900" indent="-342900">
              <a:spcBef>
                <a:spcPct val="20000"/>
              </a:spcBef>
            </a:pPr>
            <a:endParaRPr lang="sr-Cyrl-CS" sz="1000" dirty="0">
              <a:solidFill>
                <a:srgbClr val="336699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200" dirty="0">
              <a:solidFill>
                <a:srgbClr val="336699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200" dirty="0">
              <a:solidFill>
                <a:srgbClr val="336699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FFCC66"/>
                </a:solidFill>
                <a:sym typeface="Wingdings" pitchFamily="2" charset="2"/>
              </a:rPr>
              <a:t>   </a:t>
            </a:r>
            <a:endParaRPr lang="sr-Latn-CS" sz="3600" dirty="0">
              <a:solidFill>
                <a:srgbClr val="336699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6084" name="Rectangle 4" descr="pozadina 5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3200" dirty="0">
              <a:solidFill>
                <a:srgbClr val="753005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chemeClr val="accent2">
                    <a:lumMod val="75000"/>
                  </a:schemeClr>
                </a:solidFill>
                <a:latin typeface="OCR A Extended" pitchFamily="50" charset="0"/>
                <a:sym typeface="Wingdings" pitchFamily="2" charset="2"/>
              </a:rPr>
              <a:t></a:t>
            </a:r>
            <a:r>
              <a:rPr lang="en" sz="3200" dirty="0">
                <a:solidFill>
                  <a:srgbClr val="753005"/>
                </a:solidFill>
                <a:sym typeface="Wingdings" pitchFamily="2" charset="2"/>
              </a:rPr>
              <a:t>  </a:t>
            </a:r>
            <a:r>
              <a:rPr lang="en" sz="2800" b="1" dirty="0">
                <a:solidFill>
                  <a:srgbClr val="336699"/>
                </a:solidFill>
                <a:latin typeface="Comic Sans MS" pitchFamily="66" charset="0"/>
              </a:rPr>
              <a:t>ALL B-cell precursors </a:t>
            </a:r>
            <a:r>
              <a:rPr lang="en" sz="2800" dirty="0">
                <a:solidFill>
                  <a:srgbClr val="336699"/>
                </a:solidFill>
                <a:latin typeface="Comic Sans MS" pitchFamily="66" charset="0"/>
              </a:rPr>
              <a:t>have cytoplasmic CD79a, CD19, HLA-DR:</a:t>
            </a:r>
          </a:p>
          <a:p>
            <a:pPr marL="342900" indent="-342900">
              <a:spcBef>
                <a:spcPct val="20000"/>
              </a:spcBef>
            </a:pPr>
            <a:r>
              <a:rPr lang="en" sz="2800" dirty="0">
                <a:solidFill>
                  <a:srgbClr val="336699"/>
                </a:solidFill>
                <a:latin typeface="Comic Sans MS" pitchFamily="66" charset="0"/>
              </a:rPr>
              <a:t>   </a:t>
            </a:r>
            <a:r>
              <a:rPr lang="en" sz="2800" dirty="0">
                <a:solidFill>
                  <a:srgbClr val="C00000"/>
                </a:solidFill>
                <a:latin typeface="Mistral" pitchFamily="66" charset="0"/>
              </a:rPr>
              <a:t>● </a:t>
            </a:r>
            <a:r>
              <a:rPr lang="en" sz="2800" dirty="0">
                <a:solidFill>
                  <a:srgbClr val="336699"/>
                </a:solidFill>
                <a:latin typeface="Comic Sans MS" pitchFamily="66" charset="0"/>
              </a:rPr>
              <a:t>is the most common (80-85%)</a:t>
            </a:r>
          </a:p>
          <a:p>
            <a:pPr marL="342900" indent="-342900">
              <a:spcBef>
                <a:spcPct val="20000"/>
              </a:spcBef>
            </a:pPr>
            <a:r>
              <a:rPr lang="en" sz="2800" dirty="0">
                <a:solidFill>
                  <a:srgbClr val="FFCC66"/>
                </a:solidFill>
                <a:latin typeface="Mistral" pitchFamily="66" charset="0"/>
              </a:rPr>
              <a:t>  </a:t>
            </a:r>
            <a:r>
              <a:rPr lang="en" sz="2800" dirty="0">
                <a:solidFill>
                  <a:srgbClr val="C00000"/>
                </a:solidFill>
                <a:latin typeface="Mistral" pitchFamily="66" charset="0"/>
              </a:rPr>
              <a:t>● </a:t>
            </a:r>
            <a:r>
              <a:rPr lang="en" sz="2800" dirty="0">
                <a:solidFill>
                  <a:srgbClr val="336699"/>
                </a:solidFill>
                <a:latin typeface="Comic Sans MS" pitchFamily="66" charset="0"/>
              </a:rPr>
              <a:t>80% of precursors have CD10 (cALLa), and carry a better prognosis</a:t>
            </a: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336699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chemeClr val="accent2">
                    <a:lumMod val="75000"/>
                  </a:schemeClr>
                </a:solidFill>
                <a:latin typeface="OCR A Extended" pitchFamily="50" charset="0"/>
                <a:sym typeface="Wingdings" pitchFamily="2" charset="2"/>
              </a:rPr>
              <a:t></a:t>
            </a:r>
            <a:r>
              <a:rPr lang="en" sz="3200" dirty="0">
                <a:solidFill>
                  <a:srgbClr val="336699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rgbClr val="336699"/>
                </a:solidFill>
                <a:latin typeface="Comic Sans MS" pitchFamily="66" charset="0"/>
              </a:rPr>
              <a:t> </a:t>
            </a:r>
            <a:r>
              <a:rPr lang="en" sz="2800" b="1" dirty="0">
                <a:solidFill>
                  <a:srgbClr val="336699"/>
                </a:solidFill>
                <a:latin typeface="Comic Sans MS" pitchFamily="66" charset="0"/>
              </a:rPr>
              <a:t>T-cell precursor ALL </a:t>
            </a:r>
            <a:r>
              <a:rPr lang="en" sz="2800" dirty="0">
                <a:solidFill>
                  <a:srgbClr val="336699"/>
                </a:solidFill>
                <a:latin typeface="Comic Sans MS" pitchFamily="66" charset="0"/>
              </a:rPr>
              <a:t>have cytoplasmic CD3, CD7, CD2 or CD5:</a:t>
            </a:r>
          </a:p>
          <a:p>
            <a:pPr marL="342900" indent="-342900">
              <a:spcBef>
                <a:spcPct val="20000"/>
              </a:spcBef>
            </a:pPr>
            <a:r>
              <a:rPr lang="en" sz="2800" dirty="0">
                <a:solidFill>
                  <a:srgbClr val="FFCC66"/>
                </a:solidFill>
                <a:latin typeface="Mistral" pitchFamily="66" charset="0"/>
              </a:rPr>
              <a:t>  </a:t>
            </a:r>
            <a:r>
              <a:rPr lang="en" sz="2800" dirty="0">
                <a:solidFill>
                  <a:srgbClr val="C00000"/>
                </a:solidFill>
                <a:latin typeface="Mistral" pitchFamily="66" charset="0"/>
              </a:rPr>
              <a:t>● </a:t>
            </a:r>
            <a:r>
              <a:rPr lang="en" sz="2800" dirty="0">
                <a:solidFill>
                  <a:srgbClr val="336699"/>
                </a:solidFill>
                <a:latin typeface="Comic Sans MS" pitchFamily="66" charset="0"/>
              </a:rPr>
              <a:t>occur in old men, with leukocytosis and a mediastinal mass</a:t>
            </a:r>
            <a:endParaRPr lang="sr-Cyrl-CS" sz="2800" b="1" dirty="0">
              <a:solidFill>
                <a:srgbClr val="336699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336699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chemeClr val="accent2">
                    <a:lumMod val="75000"/>
                  </a:schemeClr>
                </a:solidFill>
                <a:latin typeface="OCR A Extended" pitchFamily="50" charset="0"/>
                <a:sym typeface="Wingdings" pitchFamily="2" charset="2"/>
              </a:rPr>
              <a:t></a:t>
            </a:r>
            <a:r>
              <a:rPr lang="en" sz="3200" dirty="0">
                <a:solidFill>
                  <a:srgbClr val="FFCC66"/>
                </a:solidFill>
                <a:sym typeface="Wingdings" pitchFamily="2" charset="2"/>
              </a:rPr>
              <a:t>  </a:t>
            </a:r>
            <a:r>
              <a:rPr lang="en" sz="2800" dirty="0">
                <a:solidFill>
                  <a:srgbClr val="336699"/>
                </a:solidFill>
                <a:latin typeface="Comic Sans MS" pitchFamily="66" charset="0"/>
                <a:sym typeface="Wingdings" pitchFamily="2" charset="2"/>
              </a:rPr>
              <a:t>Myeloid antigen expression</a:t>
            </a:r>
            <a:endParaRPr lang="sr-Cyrl-CS" sz="2800" dirty="0">
              <a:solidFill>
                <a:srgbClr val="336699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200" dirty="0">
              <a:solidFill>
                <a:srgbClr val="336699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8132" name="Rectangle 4" descr="pozadina 5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2000" dirty="0">
              <a:solidFill>
                <a:srgbClr val="753005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FFCC66"/>
                </a:solidFill>
                <a:sym typeface="Wingdings" pitchFamily="2" charset="2"/>
              </a:rPr>
              <a:t>   </a:t>
            </a:r>
            <a:r>
              <a:rPr lang="en" sz="3600" dirty="0">
                <a:solidFill>
                  <a:schemeClr val="accent2">
                    <a:lumMod val="75000"/>
                  </a:schemeClr>
                </a:solidFill>
                <a:latin typeface="OCR A Extended" pitchFamily="50" charset="0"/>
                <a:sym typeface="Wingdings" pitchFamily="2" charset="2"/>
              </a:rPr>
              <a:t></a:t>
            </a:r>
            <a:r>
              <a:rPr lang="en" sz="3600" dirty="0">
                <a:solidFill>
                  <a:srgbClr val="753005"/>
                </a:solidFill>
                <a:sym typeface="Wingdings" pitchFamily="2" charset="2"/>
              </a:rPr>
              <a:t>   </a:t>
            </a:r>
            <a:r>
              <a:rPr lang="en" sz="3200" b="1" dirty="0">
                <a:solidFill>
                  <a:srgbClr val="336699"/>
                </a:solidFill>
                <a:latin typeface="Comic Sans MS" pitchFamily="66" charset="0"/>
              </a:rPr>
              <a:t>Hyperdiploidy:</a:t>
            </a: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336699"/>
                </a:solidFill>
                <a:latin typeface="Comic Sans MS" pitchFamily="66" charset="0"/>
              </a:rPr>
              <a:t>   </a:t>
            </a:r>
            <a:r>
              <a:rPr lang="en" sz="3200" dirty="0">
                <a:solidFill>
                  <a:srgbClr val="C00000"/>
                </a:solidFill>
                <a:latin typeface="Mistral" pitchFamily="66" charset="0"/>
              </a:rPr>
              <a:t>●</a:t>
            </a:r>
            <a:r>
              <a:rPr lang="en" sz="3200" dirty="0">
                <a:solidFill>
                  <a:srgbClr val="336699"/>
                </a:solidFill>
                <a:latin typeface="Mistral" pitchFamily="66" charset="0"/>
              </a:rPr>
              <a:t> </a:t>
            </a:r>
            <a:r>
              <a:rPr lang="en" sz="3200" dirty="0">
                <a:solidFill>
                  <a:srgbClr val="336699"/>
                </a:solidFill>
                <a:latin typeface="Comic Sans MS" pitchFamily="66" charset="0"/>
              </a:rPr>
              <a:t>&gt; 50 chromosomes per cell</a:t>
            </a: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336699"/>
                </a:solidFill>
                <a:latin typeface="Comic Sans MS" pitchFamily="66" charset="0"/>
              </a:rPr>
              <a:t>       </a:t>
            </a:r>
            <a:r>
              <a:rPr lang="en" sz="3200" dirty="0">
                <a:solidFill>
                  <a:srgbClr val="C00000"/>
                </a:solidFill>
                <a:latin typeface="Mistral" pitchFamily="66" charset="0"/>
              </a:rPr>
              <a:t>● </a:t>
            </a:r>
            <a:r>
              <a:rPr lang="en" sz="3200" dirty="0">
                <a:solidFill>
                  <a:srgbClr val="336699"/>
                </a:solidFill>
                <a:latin typeface="Comic Sans MS" pitchFamily="66" charset="0"/>
              </a:rPr>
              <a:t>good prognosis</a:t>
            </a: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FFCC66"/>
                </a:solidFill>
                <a:latin typeface="Mistral" pitchFamily="66" charset="0"/>
              </a:rPr>
              <a:t>      </a:t>
            </a:r>
            <a:r>
              <a:rPr lang="en" sz="3200" dirty="0">
                <a:solidFill>
                  <a:srgbClr val="C00000"/>
                </a:solidFill>
                <a:latin typeface="Mistral" pitchFamily="66" charset="0"/>
              </a:rPr>
              <a:t>● </a:t>
            </a:r>
            <a:r>
              <a:rPr lang="en" sz="3200" dirty="0">
                <a:solidFill>
                  <a:srgbClr val="336699"/>
                </a:solidFill>
                <a:latin typeface="Comic Sans MS" pitchFamily="66" charset="0"/>
              </a:rPr>
              <a:t>cells are prone to apoptosis</a:t>
            </a: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FFCC66"/>
                </a:solidFill>
                <a:latin typeface="Mistral" pitchFamily="66" charset="0"/>
              </a:rPr>
              <a:t>      </a:t>
            </a:r>
            <a:r>
              <a:rPr lang="en" sz="3200" dirty="0">
                <a:solidFill>
                  <a:srgbClr val="C00000"/>
                </a:solidFill>
                <a:latin typeface="Mistral" pitchFamily="66" charset="0"/>
              </a:rPr>
              <a:t>● </a:t>
            </a:r>
            <a:r>
              <a:rPr lang="en" sz="3200" dirty="0">
                <a:solidFill>
                  <a:srgbClr val="336699"/>
                </a:solidFill>
                <a:latin typeface="Comic Sans MS" pitchFamily="66" charset="0"/>
              </a:rPr>
              <a:t>accumulate methotrexate</a:t>
            </a:r>
          </a:p>
          <a:p>
            <a:pPr marL="342900" indent="-342900">
              <a:spcBef>
                <a:spcPct val="20000"/>
              </a:spcBef>
            </a:pPr>
            <a:endParaRPr lang="sr-Cyrl-CS" dirty="0">
              <a:solidFill>
                <a:srgbClr val="336699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FFCC66"/>
                </a:solidFill>
                <a:sym typeface="Wingdings" pitchFamily="2" charset="2"/>
              </a:rPr>
              <a:t>   </a:t>
            </a:r>
            <a:r>
              <a:rPr lang="en" sz="3600" dirty="0">
                <a:solidFill>
                  <a:schemeClr val="accent2">
                    <a:lumMod val="75000"/>
                  </a:schemeClr>
                </a:solidFill>
                <a:latin typeface="OCR A Extended" pitchFamily="50" charset="0"/>
                <a:sym typeface="Wingdings" pitchFamily="2" charset="2"/>
              </a:rPr>
              <a:t></a:t>
            </a:r>
            <a:r>
              <a:rPr lang="en" sz="3600" dirty="0">
                <a:solidFill>
                  <a:srgbClr val="FFCC66"/>
                </a:solidFill>
                <a:sym typeface="Wingdings" pitchFamily="2" charset="2"/>
              </a:rPr>
              <a:t>   </a:t>
            </a:r>
            <a:r>
              <a:rPr lang="en" sz="3200" b="1" dirty="0">
                <a:solidFill>
                  <a:srgbClr val="336699"/>
                </a:solidFill>
                <a:latin typeface="Comic Sans MS" pitchFamily="66" charset="0"/>
              </a:rPr>
              <a:t>Trisomy:</a:t>
            </a: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FFCC66"/>
                </a:solidFill>
                <a:latin typeface="Mistral" pitchFamily="66" charset="0"/>
              </a:rPr>
              <a:t>      </a:t>
            </a:r>
            <a:r>
              <a:rPr lang="en" sz="3200" dirty="0">
                <a:solidFill>
                  <a:srgbClr val="C00000"/>
                </a:solidFill>
                <a:latin typeface="Mistral" pitchFamily="66" charset="0"/>
              </a:rPr>
              <a:t>● </a:t>
            </a:r>
            <a:r>
              <a:rPr lang="en" sz="3200" dirty="0">
                <a:solidFill>
                  <a:srgbClr val="336699"/>
                </a:solidFill>
                <a:latin typeface="Comic Sans MS" pitchFamily="66" charset="0"/>
              </a:rPr>
              <a:t>better prognosis</a:t>
            </a:r>
          </a:p>
          <a:p>
            <a:pPr marL="342900" indent="-342900">
              <a:spcBef>
                <a:spcPct val="20000"/>
              </a:spcBef>
            </a:pPr>
            <a:endParaRPr lang="sr-Cyrl-CS" dirty="0">
              <a:solidFill>
                <a:srgbClr val="336699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FFCC66"/>
                </a:solidFill>
                <a:sym typeface="Wingdings" pitchFamily="2" charset="2"/>
              </a:rPr>
              <a:t>   </a:t>
            </a:r>
            <a:r>
              <a:rPr lang="en" sz="3600" dirty="0">
                <a:solidFill>
                  <a:schemeClr val="accent2">
                    <a:lumMod val="75000"/>
                  </a:schemeClr>
                </a:solidFill>
                <a:latin typeface="OCR A Extended" pitchFamily="50" charset="0"/>
                <a:sym typeface="Wingdings" pitchFamily="2" charset="2"/>
              </a:rPr>
              <a:t></a:t>
            </a:r>
            <a:r>
              <a:rPr lang="en" sz="3600" dirty="0">
                <a:solidFill>
                  <a:srgbClr val="336699"/>
                </a:solidFill>
                <a:latin typeface="Comic Sans MS" pitchFamily="66" charset="0"/>
              </a:rPr>
              <a:t>   </a:t>
            </a:r>
            <a:r>
              <a:rPr lang="en" sz="3200" dirty="0">
                <a:solidFill>
                  <a:srgbClr val="336699"/>
                </a:solidFill>
                <a:latin typeface="Comic Sans MS" pitchFamily="66" charset="0"/>
              </a:rPr>
              <a:t>Hypodiploidy</a:t>
            </a: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FFCC66"/>
                </a:solidFill>
                <a:latin typeface="Mistral" pitchFamily="66" charset="0"/>
              </a:rPr>
              <a:t>   </a:t>
            </a:r>
            <a:r>
              <a:rPr lang="en" sz="3200" dirty="0">
                <a:solidFill>
                  <a:srgbClr val="C00000"/>
                </a:solidFill>
                <a:latin typeface="Mistral" pitchFamily="66" charset="0"/>
              </a:rPr>
              <a:t>● </a:t>
            </a:r>
            <a:r>
              <a:rPr lang="en" sz="3200" dirty="0">
                <a:solidFill>
                  <a:srgbClr val="336699"/>
                </a:solidFill>
                <a:latin typeface="Comic Sans MS" pitchFamily="66" charset="0"/>
              </a:rPr>
              <a:t>worse prognosis</a:t>
            </a: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0180" name="Rectangle 4" descr="pozadina 5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2000" dirty="0">
              <a:solidFill>
                <a:srgbClr val="753005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000" dirty="0">
              <a:solidFill>
                <a:srgbClr val="336699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000" dirty="0">
              <a:solidFill>
                <a:srgbClr val="336699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000" dirty="0">
              <a:solidFill>
                <a:srgbClr val="336699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000" dirty="0">
              <a:solidFill>
                <a:srgbClr val="336699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chemeClr val="accent2">
                    <a:lumMod val="75000"/>
                  </a:schemeClr>
                </a:solidFill>
                <a:latin typeface="OCR A Extended" pitchFamily="50" charset="0"/>
                <a:sym typeface="Wingdings" pitchFamily="2" charset="2"/>
              </a:rPr>
              <a:t></a:t>
            </a:r>
            <a:r>
              <a:rPr lang="en" sz="3600" dirty="0">
                <a:solidFill>
                  <a:srgbClr val="336699"/>
                </a:solidFill>
                <a:latin typeface="Comic Sans MS" pitchFamily="66" charset="0"/>
              </a:rPr>
              <a:t> </a:t>
            </a:r>
            <a:r>
              <a:rPr lang="en" sz="3200" dirty="0">
                <a:solidFill>
                  <a:srgbClr val="336699"/>
                </a:solidFill>
                <a:latin typeface="Comic Sans MS" pitchFamily="66" charset="0"/>
              </a:rPr>
              <a:t>TEL-AML1 t (12;21) cryptic translocation – fusion of the TEL gene on chromosome 12 with the AML1 gene on chromosome 21 occurs in 20% of cases and carries an excellent prognosis</a:t>
            </a:r>
          </a:p>
          <a:p>
            <a:pPr marL="342900" indent="-342900">
              <a:spcBef>
                <a:spcPct val="20000"/>
              </a:spcBef>
            </a:pPr>
            <a:endParaRPr lang="sr-Cyrl-CS" sz="1000" dirty="0">
              <a:solidFill>
                <a:srgbClr val="336699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000" dirty="0">
              <a:solidFill>
                <a:srgbClr val="336699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000" dirty="0">
              <a:solidFill>
                <a:srgbClr val="336699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chemeClr val="accent2">
                    <a:lumMod val="75000"/>
                  </a:schemeClr>
                </a:solidFill>
                <a:latin typeface="OCR A Extended" pitchFamily="50" charset="0"/>
                <a:sym typeface="Wingdings" pitchFamily="2" charset="2"/>
              </a:rPr>
              <a:t></a:t>
            </a:r>
            <a:r>
              <a:rPr lang="en" sz="3600" dirty="0">
                <a:solidFill>
                  <a:srgbClr val="336699"/>
                </a:solidFill>
                <a:latin typeface="Comic Sans MS" pitchFamily="66" charset="0"/>
              </a:rPr>
              <a:t>  </a:t>
            </a:r>
            <a:r>
              <a:rPr lang="en" sz="3200" dirty="0">
                <a:solidFill>
                  <a:srgbClr val="336699"/>
                </a:solidFill>
                <a:latin typeface="Comic Sans MS" pitchFamily="66" charset="0"/>
              </a:rPr>
              <a:t>Philadelphia chromosome t (9;22) occurs in 3% of children with ALL and carries a poor prognosis</a:t>
            </a:r>
          </a:p>
          <a:p>
            <a:pPr marL="342900" indent="-342900">
              <a:spcBef>
                <a:spcPct val="20000"/>
              </a:spcBef>
            </a:pPr>
            <a:endParaRPr lang="sr-Cyrl-CS" sz="3200" dirty="0">
              <a:solidFill>
                <a:srgbClr val="336699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761</Words>
  <Application>Microsoft Office PowerPoint</Application>
  <PresentationFormat>On-screen Show (4:3)</PresentationFormat>
  <Paragraphs>192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6" baseType="lpstr">
      <vt:lpstr>Amaze</vt:lpstr>
      <vt:lpstr>Arial</vt:lpstr>
      <vt:lpstr>Arial Unicode MS</vt:lpstr>
      <vt:lpstr>Calibri</vt:lpstr>
      <vt:lpstr>Comic Sans MS</vt:lpstr>
      <vt:lpstr>Mistral</vt:lpstr>
      <vt:lpstr>OCR A Extended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Xp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</dc:creator>
  <cp:lastModifiedBy>Slobodan Jankovic</cp:lastModifiedBy>
  <cp:revision>4</cp:revision>
  <dcterms:created xsi:type="dcterms:W3CDTF">2011-04-04T12:32:19Z</dcterms:created>
  <dcterms:modified xsi:type="dcterms:W3CDTF">2023-07-30T10:09:14Z</dcterms:modified>
</cp:coreProperties>
</file>