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7" r:id="rId8"/>
    <p:sldId id="269" r:id="rId9"/>
    <p:sldId id="271" r:id="rId10"/>
    <p:sldId id="272" r:id="rId11"/>
    <p:sldId id="274" r:id="rId12"/>
    <p:sldId id="275" r:id="rId13"/>
    <p:sldId id="276" r:id="rId14"/>
    <p:sldId id="277" r:id="rId15"/>
    <p:sldId id="278" r:id="rId16"/>
    <p:sldId id="279" r:id="rId17"/>
    <p:sldId id="293" r:id="rId18"/>
    <p:sldId id="294" r:id="rId19"/>
    <p:sldId id="295" r:id="rId20"/>
    <p:sldId id="296" r:id="rId21"/>
    <p:sldId id="280" r:id="rId22"/>
    <p:sldId id="298" r:id="rId23"/>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7BBF9-4D68-0E83-BC30-B08587852621}"/>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8EAD05-055B-4745-BE9A-D8E412DA420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406271-3A50-2D8A-4F1A-966ADAE8410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0576D0B-D3D7-52CD-C093-BA7B17AD6D9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A97B90F-E9A2-FD4A-2A4D-C14B1E28BCEC}"/>
              </a:ext>
            </a:extLst>
          </p:cNvPr>
          <p:cNvSpPr>
            <a:spLocks noGrp="1"/>
          </p:cNvSpPr>
          <p:nvPr>
            <p:ph type="sldNum" sz="quarter" idx="12"/>
          </p:nvPr>
        </p:nvSpPr>
        <p:spPr/>
        <p:txBody>
          <a:bodyPr/>
          <a:lstStyle>
            <a:lvl1pPr>
              <a:defRPr/>
            </a:lvl1pPr>
          </a:lstStyle>
          <a:p>
            <a:fld id="{316B960E-A333-4169-9FBB-C5A31B4230F4}" type="slidenum">
              <a:rPr lang="en-US" altLang="en-US"/>
              <a:pPr/>
              <a:t>‹#›</a:t>
            </a:fld>
            <a:endParaRPr lang="en-US" altLang="en-US"/>
          </a:p>
        </p:txBody>
      </p:sp>
    </p:spTree>
    <p:extLst>
      <p:ext uri="{BB962C8B-B14F-4D97-AF65-F5344CB8AC3E}">
        <p14:creationId xmlns:p14="http://schemas.microsoft.com/office/powerpoint/2010/main" val="3277264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8F6BC-97F8-2837-23BD-C11BAC6B6C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2439FC-F270-0A84-1206-A06E27DF5C2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BB99F7-54EB-3020-8C25-5F3F001F554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5F0ED0C-9BC2-5240-0D31-8AA0DE44DB0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2F7E20C-FA5E-0633-47CB-88BB7D41D5DB}"/>
              </a:ext>
            </a:extLst>
          </p:cNvPr>
          <p:cNvSpPr>
            <a:spLocks noGrp="1"/>
          </p:cNvSpPr>
          <p:nvPr>
            <p:ph type="sldNum" sz="quarter" idx="12"/>
          </p:nvPr>
        </p:nvSpPr>
        <p:spPr/>
        <p:txBody>
          <a:bodyPr/>
          <a:lstStyle>
            <a:lvl1pPr>
              <a:defRPr/>
            </a:lvl1pPr>
          </a:lstStyle>
          <a:p>
            <a:fld id="{34CBB990-2C73-46D4-B9E5-EDC4328B4AB0}" type="slidenum">
              <a:rPr lang="en-US" altLang="en-US"/>
              <a:pPr/>
              <a:t>‹#›</a:t>
            </a:fld>
            <a:endParaRPr lang="en-US" altLang="en-US"/>
          </a:p>
        </p:txBody>
      </p:sp>
    </p:spTree>
    <p:extLst>
      <p:ext uri="{BB962C8B-B14F-4D97-AF65-F5344CB8AC3E}">
        <p14:creationId xmlns:p14="http://schemas.microsoft.com/office/powerpoint/2010/main" val="2084065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3B2753-C85B-E0D2-DAE5-B0664CD3D4CB}"/>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F1A839E-BA53-24C6-4156-73E717366F9A}"/>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1CFA58-E852-7C27-2269-552291D9D9F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AF43FF9-9F32-2E59-A7FD-8C91A1C1E08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3DB10EB-D41B-C44C-679B-3EDB2D922235}"/>
              </a:ext>
            </a:extLst>
          </p:cNvPr>
          <p:cNvSpPr>
            <a:spLocks noGrp="1"/>
          </p:cNvSpPr>
          <p:nvPr>
            <p:ph type="sldNum" sz="quarter" idx="12"/>
          </p:nvPr>
        </p:nvSpPr>
        <p:spPr/>
        <p:txBody>
          <a:bodyPr/>
          <a:lstStyle>
            <a:lvl1pPr>
              <a:defRPr/>
            </a:lvl1pPr>
          </a:lstStyle>
          <a:p>
            <a:fld id="{D2A51FC8-5080-43C7-B3C7-2E12A41061A8}" type="slidenum">
              <a:rPr lang="en-US" altLang="en-US"/>
              <a:pPr/>
              <a:t>‹#›</a:t>
            </a:fld>
            <a:endParaRPr lang="en-US" altLang="en-US"/>
          </a:p>
        </p:txBody>
      </p:sp>
    </p:spTree>
    <p:extLst>
      <p:ext uri="{BB962C8B-B14F-4D97-AF65-F5344CB8AC3E}">
        <p14:creationId xmlns:p14="http://schemas.microsoft.com/office/powerpoint/2010/main" val="3580914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373F9-F8DC-7F5A-02D4-2EA1003AEE14}"/>
              </a:ext>
            </a:extLst>
          </p:cNvPr>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F0A6AE-D833-2FE9-1CD1-C1285B9890D9}"/>
              </a:ext>
            </a:extLst>
          </p:cNvPr>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A081E7-1E0C-305E-6DF0-C7BAE05F36FB}"/>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821C82-BD82-1283-5C7F-6975BF1D45F0}"/>
              </a:ext>
            </a:extLst>
          </p:cNvPr>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375C85F-0CE3-5A23-99D0-5F0447DF43B9}"/>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B78D202-CE87-2D5B-7A66-5E5A346F0297}"/>
              </a:ext>
            </a:extLst>
          </p:cNvPr>
          <p:cNvSpPr>
            <a:spLocks noGrp="1"/>
          </p:cNvSpPr>
          <p:nvPr>
            <p:ph type="sldNum" sz="quarter" idx="12"/>
          </p:nvPr>
        </p:nvSpPr>
        <p:spPr>
          <a:xfrm>
            <a:off x="6553200" y="6245225"/>
            <a:ext cx="2133600" cy="476250"/>
          </a:xfrm>
        </p:spPr>
        <p:txBody>
          <a:bodyPr/>
          <a:lstStyle>
            <a:lvl1pPr>
              <a:defRPr/>
            </a:lvl1pPr>
          </a:lstStyle>
          <a:p>
            <a:fld id="{8CA81E56-73C9-4BA8-B12E-82777A1C501F}" type="slidenum">
              <a:rPr lang="en-US" altLang="en-US"/>
              <a:pPr/>
              <a:t>‹#›</a:t>
            </a:fld>
            <a:endParaRPr lang="en-US" altLang="en-US"/>
          </a:p>
        </p:txBody>
      </p:sp>
    </p:spTree>
    <p:extLst>
      <p:ext uri="{BB962C8B-B14F-4D97-AF65-F5344CB8AC3E}">
        <p14:creationId xmlns:p14="http://schemas.microsoft.com/office/powerpoint/2010/main" val="2896257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E7AC9-5BCC-0FA3-4852-6F5055197057}"/>
              </a:ext>
            </a:extLst>
          </p:cNvPr>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613B048A-F2E1-D58F-A25B-478795D05ABA}"/>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6F8B221-5DD8-F6AC-CDF3-C25FA10F5C18}"/>
              </a:ext>
            </a:extLst>
          </p:cNvPr>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628AEC-B8DF-DE6D-B03E-2C35F5A9737F}"/>
              </a:ext>
            </a:extLst>
          </p:cNvPr>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DE6E34C-7B03-80E3-22D6-9DFBD4627AB2}"/>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C04E17E-4BBE-EE8D-2262-04B5A1EE95FB}"/>
              </a:ext>
            </a:extLst>
          </p:cNvPr>
          <p:cNvSpPr>
            <a:spLocks noGrp="1"/>
          </p:cNvSpPr>
          <p:nvPr>
            <p:ph type="sldNum" sz="quarter" idx="12"/>
          </p:nvPr>
        </p:nvSpPr>
        <p:spPr>
          <a:xfrm>
            <a:off x="6553200" y="6245225"/>
            <a:ext cx="2133600" cy="476250"/>
          </a:xfrm>
        </p:spPr>
        <p:txBody>
          <a:bodyPr/>
          <a:lstStyle>
            <a:lvl1pPr>
              <a:defRPr/>
            </a:lvl1pPr>
          </a:lstStyle>
          <a:p>
            <a:fld id="{87198866-A0A2-4E89-A3F4-5FF8A3419ACF}" type="slidenum">
              <a:rPr lang="en-US" altLang="en-US"/>
              <a:pPr/>
              <a:t>‹#›</a:t>
            </a:fld>
            <a:endParaRPr lang="en-US" altLang="en-US"/>
          </a:p>
        </p:txBody>
      </p:sp>
    </p:spTree>
    <p:extLst>
      <p:ext uri="{BB962C8B-B14F-4D97-AF65-F5344CB8AC3E}">
        <p14:creationId xmlns:p14="http://schemas.microsoft.com/office/powerpoint/2010/main" val="4076775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93211-273C-0915-DCCF-EBBBBC963D0C}"/>
              </a:ext>
            </a:extLst>
          </p:cNvPr>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49834DFE-A46E-329D-84A9-7407A60B3347}"/>
              </a:ext>
            </a:extLst>
          </p:cNvPr>
          <p:cNvSpPr>
            <a:spLocks noGrp="1"/>
          </p:cNvSpPr>
          <p:nvPr>
            <p:ph type="body"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4BA7F6F-7875-D98A-C841-8CF201272F0E}"/>
              </a:ext>
            </a:extLst>
          </p:cNvPr>
          <p:cNvSpPr>
            <a:spLocks noGrp="1"/>
          </p:cNvSpPr>
          <p:nvPr>
            <p:ph sz="half" idx="2"/>
          </p:nvPr>
        </p:nvSpPr>
        <p:spPr>
          <a:xfrm>
            <a:off x="457200" y="3938588"/>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172575B-C246-194F-A261-4223E7F6C02A}"/>
              </a:ext>
            </a:extLst>
          </p:cNvPr>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F7D79BF-8854-7737-CCF5-8C4C716219D7}"/>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1A37116-DF36-EE97-463D-D78C7DD5F8A3}"/>
              </a:ext>
            </a:extLst>
          </p:cNvPr>
          <p:cNvSpPr>
            <a:spLocks noGrp="1"/>
          </p:cNvSpPr>
          <p:nvPr>
            <p:ph type="sldNum" sz="quarter" idx="12"/>
          </p:nvPr>
        </p:nvSpPr>
        <p:spPr>
          <a:xfrm>
            <a:off x="6553200" y="6245225"/>
            <a:ext cx="2133600" cy="476250"/>
          </a:xfrm>
        </p:spPr>
        <p:txBody>
          <a:bodyPr/>
          <a:lstStyle>
            <a:lvl1pPr>
              <a:defRPr/>
            </a:lvl1pPr>
          </a:lstStyle>
          <a:p>
            <a:fld id="{14A31313-56E0-4562-9E81-277429AA92B5}" type="slidenum">
              <a:rPr lang="en-US" altLang="en-US"/>
              <a:pPr/>
              <a:t>‹#›</a:t>
            </a:fld>
            <a:endParaRPr lang="en-US" altLang="en-US"/>
          </a:p>
        </p:txBody>
      </p:sp>
    </p:spTree>
    <p:extLst>
      <p:ext uri="{BB962C8B-B14F-4D97-AF65-F5344CB8AC3E}">
        <p14:creationId xmlns:p14="http://schemas.microsoft.com/office/powerpoint/2010/main" val="865771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C6326-63A6-068F-82A9-C49556BD90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86B1F7-35B1-3092-D4FD-95FAAF8B43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0F058A-D574-167C-748E-2BDD98EBF8E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0C7218E-C676-C707-D9A5-FCC84F99FB8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EF7B765-6F4E-AE86-F2C7-C2FA87094CA5}"/>
              </a:ext>
            </a:extLst>
          </p:cNvPr>
          <p:cNvSpPr>
            <a:spLocks noGrp="1"/>
          </p:cNvSpPr>
          <p:nvPr>
            <p:ph type="sldNum" sz="quarter" idx="12"/>
          </p:nvPr>
        </p:nvSpPr>
        <p:spPr/>
        <p:txBody>
          <a:bodyPr/>
          <a:lstStyle>
            <a:lvl1pPr>
              <a:defRPr/>
            </a:lvl1pPr>
          </a:lstStyle>
          <a:p>
            <a:fld id="{C375EB50-7B5D-4D98-A8DE-8259BE8EBF78}" type="slidenum">
              <a:rPr lang="en-US" altLang="en-US"/>
              <a:pPr/>
              <a:t>‹#›</a:t>
            </a:fld>
            <a:endParaRPr lang="en-US" altLang="en-US"/>
          </a:p>
        </p:txBody>
      </p:sp>
    </p:spTree>
    <p:extLst>
      <p:ext uri="{BB962C8B-B14F-4D97-AF65-F5344CB8AC3E}">
        <p14:creationId xmlns:p14="http://schemas.microsoft.com/office/powerpoint/2010/main" val="2414814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B4F33-613C-C742-5BCB-966BA3F03ADA}"/>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1C02A3-AE37-20E5-A2AA-6056BB7CC4F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6B80C0D-4863-3C38-24F4-CA177786F49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4356CF7-62E3-E69A-51A3-3C39BF196E1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587E898-213F-8D5E-3A8F-CA88C6DA40BA}"/>
              </a:ext>
            </a:extLst>
          </p:cNvPr>
          <p:cNvSpPr>
            <a:spLocks noGrp="1"/>
          </p:cNvSpPr>
          <p:nvPr>
            <p:ph type="sldNum" sz="quarter" idx="12"/>
          </p:nvPr>
        </p:nvSpPr>
        <p:spPr/>
        <p:txBody>
          <a:bodyPr/>
          <a:lstStyle>
            <a:lvl1pPr>
              <a:defRPr/>
            </a:lvl1pPr>
          </a:lstStyle>
          <a:p>
            <a:fld id="{88978D72-3AF7-4CA4-A606-6D14942E4095}" type="slidenum">
              <a:rPr lang="en-US" altLang="en-US"/>
              <a:pPr/>
              <a:t>‹#›</a:t>
            </a:fld>
            <a:endParaRPr lang="en-US" altLang="en-US"/>
          </a:p>
        </p:txBody>
      </p:sp>
    </p:spTree>
    <p:extLst>
      <p:ext uri="{BB962C8B-B14F-4D97-AF65-F5344CB8AC3E}">
        <p14:creationId xmlns:p14="http://schemas.microsoft.com/office/powerpoint/2010/main" val="3166533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57177-B92B-F2E0-6886-A1A1BC2E1D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396656-3D5F-7170-AF74-C4A0FA238BE8}"/>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1A317C5-08ED-6EED-1489-B16DC5E554FD}"/>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7535C63-4821-7EED-9637-7C38A3527A97}"/>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DA5AEA1-1089-7A52-4C26-29B387FC08E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96B4CD7-97C3-6CA8-9CF8-33FAFD4A4042}"/>
              </a:ext>
            </a:extLst>
          </p:cNvPr>
          <p:cNvSpPr>
            <a:spLocks noGrp="1"/>
          </p:cNvSpPr>
          <p:nvPr>
            <p:ph type="sldNum" sz="quarter" idx="12"/>
          </p:nvPr>
        </p:nvSpPr>
        <p:spPr/>
        <p:txBody>
          <a:bodyPr/>
          <a:lstStyle>
            <a:lvl1pPr>
              <a:defRPr/>
            </a:lvl1pPr>
          </a:lstStyle>
          <a:p>
            <a:fld id="{2C91D96E-5C12-4968-935C-1882CBD08B1F}" type="slidenum">
              <a:rPr lang="en-US" altLang="en-US"/>
              <a:pPr/>
              <a:t>‹#›</a:t>
            </a:fld>
            <a:endParaRPr lang="en-US" altLang="en-US"/>
          </a:p>
        </p:txBody>
      </p:sp>
    </p:spTree>
    <p:extLst>
      <p:ext uri="{BB962C8B-B14F-4D97-AF65-F5344CB8AC3E}">
        <p14:creationId xmlns:p14="http://schemas.microsoft.com/office/powerpoint/2010/main" val="2276845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4C11B-AED0-608B-97CE-B53668C64B1C}"/>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D77C695-44DC-1536-F11E-23CE3D38745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DDF003-8330-35C7-5D2E-483DB5444236}"/>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C97A35F-B315-A6E3-7559-2BF6BC99E53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E1691AB-DCAF-D7FF-4B6B-906E0380CA91}"/>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5F8DDC-7E01-7879-A8CC-80CCEE24A9FD}"/>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34B34419-24BF-CBE0-6FE4-B4629611B107}"/>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D2954D0F-EB8A-DBF9-6F5E-D6138E063974}"/>
              </a:ext>
            </a:extLst>
          </p:cNvPr>
          <p:cNvSpPr>
            <a:spLocks noGrp="1"/>
          </p:cNvSpPr>
          <p:nvPr>
            <p:ph type="sldNum" sz="quarter" idx="12"/>
          </p:nvPr>
        </p:nvSpPr>
        <p:spPr/>
        <p:txBody>
          <a:bodyPr/>
          <a:lstStyle>
            <a:lvl1pPr>
              <a:defRPr/>
            </a:lvl1pPr>
          </a:lstStyle>
          <a:p>
            <a:fld id="{907591B3-91ED-4524-A41C-502148D17A49}" type="slidenum">
              <a:rPr lang="en-US" altLang="en-US"/>
              <a:pPr/>
              <a:t>‹#›</a:t>
            </a:fld>
            <a:endParaRPr lang="en-US" altLang="en-US"/>
          </a:p>
        </p:txBody>
      </p:sp>
    </p:spTree>
    <p:extLst>
      <p:ext uri="{BB962C8B-B14F-4D97-AF65-F5344CB8AC3E}">
        <p14:creationId xmlns:p14="http://schemas.microsoft.com/office/powerpoint/2010/main" val="1676531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FA254-34A2-7450-66F5-47BD457114A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25BE78-1C69-028D-53ED-A669B4FF071C}"/>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0BD153B8-AFCF-B0A3-757C-28FD48356E3D}"/>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7B2C9C46-A238-F763-01B2-8AA6AFA79E6F}"/>
              </a:ext>
            </a:extLst>
          </p:cNvPr>
          <p:cNvSpPr>
            <a:spLocks noGrp="1"/>
          </p:cNvSpPr>
          <p:nvPr>
            <p:ph type="sldNum" sz="quarter" idx="12"/>
          </p:nvPr>
        </p:nvSpPr>
        <p:spPr/>
        <p:txBody>
          <a:bodyPr/>
          <a:lstStyle>
            <a:lvl1pPr>
              <a:defRPr/>
            </a:lvl1pPr>
          </a:lstStyle>
          <a:p>
            <a:fld id="{24842747-A4B2-483A-B4FC-2186E4D3439B}" type="slidenum">
              <a:rPr lang="en-US" altLang="en-US"/>
              <a:pPr/>
              <a:t>‹#›</a:t>
            </a:fld>
            <a:endParaRPr lang="en-US" altLang="en-US"/>
          </a:p>
        </p:txBody>
      </p:sp>
    </p:spTree>
    <p:extLst>
      <p:ext uri="{BB962C8B-B14F-4D97-AF65-F5344CB8AC3E}">
        <p14:creationId xmlns:p14="http://schemas.microsoft.com/office/powerpoint/2010/main" val="1905388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91D500-9C4C-DD55-5CF9-D69444F473C9}"/>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94B80F80-DF00-B42C-AADD-88D497CFF3B0}"/>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8F284511-4F3D-8D73-7390-7B82424A0DE3}"/>
              </a:ext>
            </a:extLst>
          </p:cNvPr>
          <p:cNvSpPr>
            <a:spLocks noGrp="1"/>
          </p:cNvSpPr>
          <p:nvPr>
            <p:ph type="sldNum" sz="quarter" idx="12"/>
          </p:nvPr>
        </p:nvSpPr>
        <p:spPr/>
        <p:txBody>
          <a:bodyPr/>
          <a:lstStyle>
            <a:lvl1pPr>
              <a:defRPr/>
            </a:lvl1pPr>
          </a:lstStyle>
          <a:p>
            <a:fld id="{5E6567BF-A877-475A-A55B-FED9D9715EF6}" type="slidenum">
              <a:rPr lang="en-US" altLang="en-US"/>
              <a:pPr/>
              <a:t>‹#›</a:t>
            </a:fld>
            <a:endParaRPr lang="en-US" altLang="en-US"/>
          </a:p>
        </p:txBody>
      </p:sp>
    </p:spTree>
    <p:extLst>
      <p:ext uri="{BB962C8B-B14F-4D97-AF65-F5344CB8AC3E}">
        <p14:creationId xmlns:p14="http://schemas.microsoft.com/office/powerpoint/2010/main" val="1814260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D8118-1EF3-921F-155B-1A6536BDD9B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F83471-E481-DBF9-839E-3D011E431F1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953DC1-9425-5E65-9DC2-630956DF8AC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11865-09D5-DA9B-B4BD-B6D81A3AD64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002622F-D204-413A-0934-4D3415128A1C}"/>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9924B3C-ACE0-51C5-E78B-4DB2DC85B87D}"/>
              </a:ext>
            </a:extLst>
          </p:cNvPr>
          <p:cNvSpPr>
            <a:spLocks noGrp="1"/>
          </p:cNvSpPr>
          <p:nvPr>
            <p:ph type="sldNum" sz="quarter" idx="12"/>
          </p:nvPr>
        </p:nvSpPr>
        <p:spPr/>
        <p:txBody>
          <a:bodyPr/>
          <a:lstStyle>
            <a:lvl1pPr>
              <a:defRPr/>
            </a:lvl1pPr>
          </a:lstStyle>
          <a:p>
            <a:fld id="{120680AE-4B94-46A9-980C-CDFE10069196}" type="slidenum">
              <a:rPr lang="en-US" altLang="en-US"/>
              <a:pPr/>
              <a:t>‹#›</a:t>
            </a:fld>
            <a:endParaRPr lang="en-US" altLang="en-US"/>
          </a:p>
        </p:txBody>
      </p:sp>
    </p:spTree>
    <p:extLst>
      <p:ext uri="{BB962C8B-B14F-4D97-AF65-F5344CB8AC3E}">
        <p14:creationId xmlns:p14="http://schemas.microsoft.com/office/powerpoint/2010/main" val="134415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397E2-CCB9-09D9-AF39-9F07644FA9C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9962643-1AD3-D444-6E61-A48C12281C5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553BE7-5F9B-DAF2-F04E-D03BDF87DC8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99DE27-1058-842A-81B2-3B8388F4405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AC4CB72-0D2E-9C5E-9D7D-846FBFAF9CE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99D7823-D723-B99E-16AE-CB81A87A135B}"/>
              </a:ext>
            </a:extLst>
          </p:cNvPr>
          <p:cNvSpPr>
            <a:spLocks noGrp="1"/>
          </p:cNvSpPr>
          <p:nvPr>
            <p:ph type="sldNum" sz="quarter" idx="12"/>
          </p:nvPr>
        </p:nvSpPr>
        <p:spPr/>
        <p:txBody>
          <a:bodyPr/>
          <a:lstStyle>
            <a:lvl1pPr>
              <a:defRPr/>
            </a:lvl1pPr>
          </a:lstStyle>
          <a:p>
            <a:fld id="{47C8974B-9DD5-46DA-856C-E0DE84CA23B5}" type="slidenum">
              <a:rPr lang="en-US" altLang="en-US"/>
              <a:pPr/>
              <a:t>‹#›</a:t>
            </a:fld>
            <a:endParaRPr lang="en-US" altLang="en-US"/>
          </a:p>
        </p:txBody>
      </p:sp>
    </p:spTree>
    <p:extLst>
      <p:ext uri="{BB962C8B-B14F-4D97-AF65-F5344CB8AC3E}">
        <p14:creationId xmlns:p14="http://schemas.microsoft.com/office/powerpoint/2010/main" val="1701999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FF66"/>
            </a:gs>
            <a:gs pos="100000">
              <a:srgbClr val="FFFF99"/>
            </a:gs>
          </a:gsLst>
          <a:lin ang="2700000" scaled="1"/>
        </a:gra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709E1CD-3C86-4AAA-7B60-5E550F73C1F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19E112D8-A6DF-1080-6A6C-774D1203452B}"/>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20274ED-0869-3BB0-B639-AB35CE6344B4}"/>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93FAA4CC-F92D-0D1C-0A48-D2EDF5BF0539}"/>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0A9E7C3B-914B-6B65-6D6F-B794FC0D979D}"/>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5D2161D-BB56-4340-ACDA-10704C786A0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0397064-14E4-D79F-3387-4B856B2A61AA}"/>
              </a:ext>
            </a:extLst>
          </p:cNvPr>
          <p:cNvSpPr>
            <a:spLocks noGrp="1" noChangeArrowheads="1"/>
          </p:cNvSpPr>
          <p:nvPr>
            <p:ph type="ctrTitle"/>
          </p:nvPr>
        </p:nvSpPr>
        <p:spPr>
          <a:xfrm>
            <a:off x="685800" y="2130425"/>
            <a:ext cx="7772400" cy="1470025"/>
          </a:xfrm>
        </p:spPr>
        <p:txBody>
          <a:bodyPr anchor="ctr"/>
          <a:lstStyle/>
          <a:p>
            <a:r>
              <a:rPr lang="en" altLang="en-US" sz="4400" dirty="0"/>
              <a:t>C</a:t>
            </a:r>
            <a:r>
              <a:rPr lang="sr-Latn-RS" altLang="en-US" sz="4400" dirty="0" err="1"/>
              <a:t>hemotherapy</a:t>
            </a:r>
            <a:endParaRPr lang="en-US" altLang="en-US" sz="4400" dirty="0"/>
          </a:p>
        </p:txBody>
      </p:sp>
      <p:sp>
        <p:nvSpPr>
          <p:cNvPr id="2051" name="Rectangle 3">
            <a:extLst>
              <a:ext uri="{FF2B5EF4-FFF2-40B4-BE49-F238E27FC236}">
                <a16:creationId xmlns:a16="http://schemas.microsoft.com/office/drawing/2014/main" id="{3EDAFD70-DE14-9FA2-193C-828A0F667FFA}"/>
              </a:ext>
            </a:extLst>
          </p:cNvPr>
          <p:cNvSpPr>
            <a:spLocks noGrp="1" noChangeArrowheads="1"/>
          </p:cNvSpPr>
          <p:nvPr>
            <p:ph type="subTitle" idx="1"/>
          </p:nvPr>
        </p:nvSpPr>
        <p:spPr>
          <a:xfrm>
            <a:off x="1371600" y="3886200"/>
            <a:ext cx="6400800" cy="1752600"/>
          </a:xfrm>
        </p:spPr>
        <p:txBody>
          <a:bodyPr/>
          <a:lstStyle/>
          <a:p>
            <a:r>
              <a:rPr lang="sr-Latn-RS" altLang="en-US" sz="2000" dirty="0"/>
              <a:t>prof. </a:t>
            </a:r>
            <a:r>
              <a:rPr lang="en" altLang="en-US" sz="2000" dirty="0"/>
              <a:t>Slobodan Janković</a:t>
            </a:r>
            <a:endParaRPr lang="en-US" alt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3A2899ED-6C18-B873-B71E-5C3A60F58F7D}"/>
              </a:ext>
            </a:extLst>
          </p:cNvPr>
          <p:cNvSpPr>
            <a:spLocks noGrp="1" noChangeArrowheads="1"/>
          </p:cNvSpPr>
          <p:nvPr>
            <p:ph type="title"/>
          </p:nvPr>
        </p:nvSpPr>
        <p:spPr/>
        <p:txBody>
          <a:bodyPr/>
          <a:lstStyle/>
          <a:p>
            <a:r>
              <a:rPr lang="en" altLang="en-US" sz="4000" b="1" u="sng"/>
              <a:t>Cytostatics of plant origin</a:t>
            </a:r>
            <a:endParaRPr lang="en-US" altLang="en-US" sz="4000" b="1" u="sng"/>
          </a:p>
        </p:txBody>
      </p:sp>
      <p:sp>
        <p:nvSpPr>
          <p:cNvPr id="18435" name="Rectangle 3">
            <a:extLst>
              <a:ext uri="{FF2B5EF4-FFF2-40B4-BE49-F238E27FC236}">
                <a16:creationId xmlns:a16="http://schemas.microsoft.com/office/drawing/2014/main" id="{337B0DCC-4F80-D560-AA35-49A27AEA7A23}"/>
              </a:ext>
            </a:extLst>
          </p:cNvPr>
          <p:cNvSpPr>
            <a:spLocks noGrp="1" noChangeArrowheads="1"/>
          </p:cNvSpPr>
          <p:nvPr>
            <p:ph type="body" idx="1"/>
          </p:nvPr>
        </p:nvSpPr>
        <p:spPr>
          <a:xfrm>
            <a:off x="457200" y="1600200"/>
            <a:ext cx="8229600" cy="3845024"/>
          </a:xfrm>
        </p:spPr>
        <p:txBody>
          <a:bodyPr/>
          <a:lstStyle/>
          <a:p>
            <a:r>
              <a:rPr lang="en" altLang="en-US" sz="2800" b="1" dirty="0"/>
              <a:t>Paclitaxel and docetaxel </a:t>
            </a:r>
            <a:r>
              <a:rPr lang="en" altLang="en-US" sz="2800" dirty="0"/>
              <a:t>are semi-synthetic derivatives of natural substances from the </a:t>
            </a:r>
            <a:r>
              <a:rPr lang="en" altLang="en-US" sz="2800" i="1" dirty="0"/>
              <a:t>Taxus baccata plant</a:t>
            </a:r>
            <a:r>
              <a:rPr lang="en" altLang="en-US" sz="2800" dirty="0"/>
              <a:t>, which also interfere with the functioning of the mitotic spindle.</a:t>
            </a:r>
            <a:endParaRPr lang="sr-Latn-RS" altLang="en-US" sz="2800" dirty="0"/>
          </a:p>
          <a:p>
            <a:r>
              <a:rPr lang="sr-Latn-RS" altLang="en-US" sz="2800" b="1" dirty="0"/>
              <a:t>I</a:t>
            </a:r>
            <a:r>
              <a:rPr lang="en" altLang="en-US" sz="2800" b="1" dirty="0"/>
              <a:t>rinotecan </a:t>
            </a:r>
            <a:r>
              <a:rPr lang="en" altLang="en-US" sz="2800" dirty="0"/>
              <a:t>and </a:t>
            </a:r>
            <a:r>
              <a:rPr lang="en" altLang="en-US" sz="2800" b="1" dirty="0"/>
              <a:t>topotecan </a:t>
            </a:r>
            <a:r>
              <a:rPr lang="en" altLang="en-US" sz="2800" dirty="0"/>
              <a:t>inhibit topoisomerase I</a:t>
            </a:r>
            <a:r>
              <a:rPr lang="sr-Latn-RS" altLang="en-US" sz="2800" dirty="0"/>
              <a:t>; </a:t>
            </a:r>
            <a:r>
              <a:rPr lang="sr-Latn-RS" altLang="en-US" sz="2800" dirty="0" err="1"/>
              <a:t>they</a:t>
            </a:r>
            <a:r>
              <a:rPr lang="sr-Latn-RS" altLang="en-US" sz="2800" dirty="0"/>
              <a:t> </a:t>
            </a:r>
            <a:r>
              <a:rPr lang="sr-Latn-RS" altLang="en-US" sz="2800" dirty="0" err="1"/>
              <a:t>were</a:t>
            </a:r>
            <a:r>
              <a:rPr lang="sr-Latn-RS" altLang="en-US" sz="2800" dirty="0"/>
              <a:t> </a:t>
            </a:r>
            <a:r>
              <a:rPr lang="en" altLang="en-US" sz="2800" dirty="0"/>
              <a:t>isolated from the </a:t>
            </a:r>
            <a:r>
              <a:rPr lang="en" altLang="en-US" sz="2800" i="1" dirty="0"/>
              <a:t>Camptotheca acuminata </a:t>
            </a:r>
            <a:r>
              <a:rPr lang="en" altLang="en-US" sz="2800" dirty="0"/>
              <a:t>plant.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94" name="Group 14">
            <a:extLst>
              <a:ext uri="{FF2B5EF4-FFF2-40B4-BE49-F238E27FC236}">
                <a16:creationId xmlns:a16="http://schemas.microsoft.com/office/drawing/2014/main" id="{AAF0E8F7-B443-24A3-6F11-E62D07329198}"/>
              </a:ext>
            </a:extLst>
          </p:cNvPr>
          <p:cNvGraphicFramePr>
            <a:graphicFrameLocks noGrp="1"/>
          </p:cNvGraphicFramePr>
          <p:nvPr>
            <p:extLst>
              <p:ext uri="{D42A27DB-BD31-4B8C-83A1-F6EECF244321}">
                <p14:modId xmlns:p14="http://schemas.microsoft.com/office/powerpoint/2010/main" val="157698724"/>
              </p:ext>
            </p:extLst>
          </p:nvPr>
        </p:nvGraphicFramePr>
        <p:xfrm>
          <a:off x="611188" y="1125538"/>
          <a:ext cx="7777162" cy="4968240"/>
        </p:xfrm>
        <a:graphic>
          <a:graphicData uri="http://schemas.openxmlformats.org/drawingml/2006/table">
            <a:tbl>
              <a:tblPr/>
              <a:tblGrid>
                <a:gridCol w="7777162">
                  <a:extLst>
                    <a:ext uri="{9D8B030D-6E8A-4147-A177-3AD203B41FA5}">
                      <a16:colId xmlns:a16="http://schemas.microsoft.com/office/drawing/2014/main" val="986037292"/>
                    </a:ext>
                  </a:extLst>
                </a:gridCol>
              </a:tblGrid>
              <a:tr h="467995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altLang="en-US" sz="20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DNA topoisomerases I and II</a:t>
                      </a:r>
                      <a:endParaRPr kumimoji="0" lang="en-US" altLang="en-US" sz="2000" b="0" i="0" u="none" strike="noStrike" cap="none" normalizeH="0" baseline="0" dirty="0">
                        <a:ln>
                          <a:noFill/>
                        </a:ln>
                        <a:solidFill>
                          <a:schemeClr val="tx1"/>
                        </a:solidFill>
                        <a:effectLst/>
                        <a:latin typeface="Arial" panose="020B060402020202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DNA topoisomerases are enzymes that regulate the supercoiling of human DNA. </a:t>
                      </a:r>
                      <a:r>
                        <a:rPr kumimoji="0" lang="en" altLang="en-US" sz="20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Topoisomerase I </a:t>
                      </a:r>
                      <a:r>
                        <a:rPr kumimoji="0" lang="en"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participates in this process by breaking one strand of DNA, causing the entire DNA to bend, and then repairing the broken site. </a:t>
                      </a:r>
                      <a:r>
                        <a:rPr kumimoji="0" lang="en" altLang="en-US" sz="20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Topoisomerase II </a:t>
                      </a:r>
                      <a:r>
                        <a:rPr kumimoji="0" lang="en"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breaks both DNA strands, causes the DNA to bend, and then rejoins both strands.</a:t>
                      </a:r>
                      <a:endParaRPr kumimoji="0" lang="en-US" altLang="en-US" sz="2000" b="0" i="0" u="none" strike="noStrike" cap="none" normalizeH="0" baseline="0" dirty="0">
                        <a:ln>
                          <a:noFill/>
                        </a:ln>
                        <a:solidFill>
                          <a:schemeClr val="tx1"/>
                        </a:solidFill>
                        <a:effectLst/>
                        <a:latin typeface="Arial" panose="020B060402020202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Topoisomerases are necessary for the processes of DNA replication and RNA transcription, because they actually allow the unwinding of DNA and access to other enzymes necessary for those two processes. The counterpart of human topoisomerases in the bacterial cell is the enzyme </a:t>
                      </a:r>
                      <a:r>
                        <a:rPr kumimoji="0" lang="en" altLang="en-US" sz="20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gyrase </a:t>
                      </a:r>
                      <a:r>
                        <a:rPr kumimoji="0" lang="en"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endParaRPr kumimoji="0" lang="en-US" altLang="en-US" sz="2000" b="0" i="0" u="none" strike="noStrike" cap="none" normalizeH="0" baseline="0" dirty="0">
                        <a:ln>
                          <a:noFill/>
                        </a:ln>
                        <a:solidFill>
                          <a:schemeClr val="tx1"/>
                        </a:solidFill>
                        <a:effectLst/>
                        <a:latin typeface="Arial" panose="020B060402020202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Recently, two more topoisomerases, designated as topoisomerase III and IV, have been discovered . It is believed that topoisomerase III has a significant role in the recombination process, while topoisomerase IV enables the separation of newly synthesized chromosomes.</a:t>
                      </a:r>
                      <a:endParaRPr kumimoji="0" lang="sr-Cyrl-CS" altLang="en-US" sz="2000" b="0" i="0" u="none" strike="noStrike" cap="none" normalizeH="0" baseline="0" dirty="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48593981"/>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7C75E2AC-F368-BD43-E42A-466941D488C0}"/>
              </a:ext>
            </a:extLst>
          </p:cNvPr>
          <p:cNvSpPr>
            <a:spLocks noGrp="1" noChangeArrowheads="1"/>
          </p:cNvSpPr>
          <p:nvPr>
            <p:ph type="title"/>
          </p:nvPr>
        </p:nvSpPr>
        <p:spPr/>
        <p:txBody>
          <a:bodyPr/>
          <a:lstStyle/>
          <a:p>
            <a:r>
              <a:rPr lang="en" altLang="en-US"/>
              <a:t>Enzymes</a:t>
            </a:r>
          </a:p>
        </p:txBody>
      </p:sp>
      <p:sp>
        <p:nvSpPr>
          <p:cNvPr id="21507" name="Rectangle 3">
            <a:extLst>
              <a:ext uri="{FF2B5EF4-FFF2-40B4-BE49-F238E27FC236}">
                <a16:creationId xmlns:a16="http://schemas.microsoft.com/office/drawing/2014/main" id="{68FAC32D-F4E5-23F9-CBB2-5E57E5DD90B3}"/>
              </a:ext>
            </a:extLst>
          </p:cNvPr>
          <p:cNvSpPr>
            <a:spLocks noGrp="1" noChangeArrowheads="1"/>
          </p:cNvSpPr>
          <p:nvPr>
            <p:ph type="body" idx="1"/>
          </p:nvPr>
        </p:nvSpPr>
        <p:spPr/>
        <p:txBody>
          <a:bodyPr/>
          <a:lstStyle/>
          <a:p>
            <a:r>
              <a:rPr lang="en" altLang="en-US" sz="2800" b="1"/>
              <a:t>L-asparaginase </a:t>
            </a:r>
            <a:r>
              <a:rPr lang="en" altLang="en-US" sz="2800"/>
              <a:t>is an enzyme of bacterial origin, which breaks down l-asparagine into aspartate and ammonium. When administered intravenously to a patient, it remains in the bloodstream and leads to asparagine deficiency.</a:t>
            </a:r>
            <a:endParaRPr lang="sr-Cyrl-CS" altLang="en-US" sz="2800"/>
          </a:p>
          <a:p>
            <a:r>
              <a:rPr lang="en" altLang="en-US" sz="2800"/>
              <a:t>Because </a:t>
            </a:r>
            <a:r>
              <a:rPr lang="en" altLang="en-US" sz="2800" i="1"/>
              <a:t>acute lymphoblastic leukemia cells </a:t>
            </a:r>
            <a:r>
              <a:rPr lang="en" altLang="en-US" sz="2800"/>
              <a:t>cannot synthesize asparagine on their own and depend on asparagine from the blood, they are left without this amino acid, and cannot divide.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3069B590-00B2-6960-6240-18974E656D47}"/>
              </a:ext>
            </a:extLst>
          </p:cNvPr>
          <p:cNvSpPr>
            <a:spLocks noGrp="1" noChangeArrowheads="1"/>
          </p:cNvSpPr>
          <p:nvPr>
            <p:ph type="title"/>
          </p:nvPr>
        </p:nvSpPr>
        <p:spPr/>
        <p:txBody>
          <a:bodyPr/>
          <a:lstStyle/>
          <a:p>
            <a:r>
              <a:rPr lang="en" altLang="en-US" b="1" u="sng"/>
              <a:t>Hormones</a:t>
            </a:r>
            <a:endParaRPr lang="en-US" altLang="en-US" b="1" u="sng"/>
          </a:p>
        </p:txBody>
      </p:sp>
      <p:sp>
        <p:nvSpPr>
          <p:cNvPr id="22531" name="Rectangle 3">
            <a:extLst>
              <a:ext uri="{FF2B5EF4-FFF2-40B4-BE49-F238E27FC236}">
                <a16:creationId xmlns:a16="http://schemas.microsoft.com/office/drawing/2014/main" id="{CCBF9494-1144-2CF2-DBE1-4E40E60B868D}"/>
              </a:ext>
            </a:extLst>
          </p:cNvPr>
          <p:cNvSpPr>
            <a:spLocks noGrp="1" noChangeArrowheads="1"/>
          </p:cNvSpPr>
          <p:nvPr>
            <p:ph type="body" idx="1"/>
          </p:nvPr>
        </p:nvSpPr>
        <p:spPr/>
        <p:txBody>
          <a:bodyPr/>
          <a:lstStyle/>
          <a:p>
            <a:r>
              <a:rPr lang="en" altLang="en-US" dirty="0"/>
              <a:t>l</a:t>
            </a:r>
            <a:r>
              <a:rPr lang="sr-Latn-RS" altLang="en-US" dirty="0"/>
              <a:t>e</a:t>
            </a:r>
            <a:r>
              <a:rPr lang="en" altLang="en-US" dirty="0"/>
              <a:t>uprolide and buserelin – prostate cancer</a:t>
            </a:r>
          </a:p>
          <a:p>
            <a:r>
              <a:rPr lang="en" altLang="en-US" dirty="0"/>
              <a:t>estramustine = estrogen + blister - prostate cancer</a:t>
            </a:r>
          </a:p>
          <a:p>
            <a:r>
              <a:rPr lang="en" altLang="en-US" dirty="0"/>
              <a:t>flutamide - prostate cancer</a:t>
            </a:r>
          </a:p>
          <a:p>
            <a:r>
              <a:rPr lang="en" altLang="en-US" dirty="0"/>
              <a:t>tamoxifen - breast cancer</a:t>
            </a:r>
          </a:p>
          <a:p>
            <a:r>
              <a:rPr lang="en" altLang="en-US" dirty="0"/>
              <a:t>anastrozole, exemestane, letrozole - breast cancer</a:t>
            </a:r>
          </a:p>
          <a:p>
            <a:endParaRPr lang="en-US"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4346B18C-CDED-C014-76FC-FBE0EC4A9365}"/>
              </a:ext>
            </a:extLst>
          </p:cNvPr>
          <p:cNvSpPr>
            <a:spLocks noGrp="1" noChangeArrowheads="1"/>
          </p:cNvSpPr>
          <p:nvPr>
            <p:ph type="title"/>
          </p:nvPr>
        </p:nvSpPr>
        <p:spPr/>
        <p:txBody>
          <a:bodyPr/>
          <a:lstStyle/>
          <a:p>
            <a:r>
              <a:rPr lang="en" altLang="en-US"/>
              <a:t>Immunomodulators</a:t>
            </a:r>
            <a:endParaRPr lang="en-US" altLang="en-US"/>
          </a:p>
        </p:txBody>
      </p:sp>
      <p:sp>
        <p:nvSpPr>
          <p:cNvPr id="23555" name="Rectangle 3">
            <a:extLst>
              <a:ext uri="{FF2B5EF4-FFF2-40B4-BE49-F238E27FC236}">
                <a16:creationId xmlns:a16="http://schemas.microsoft.com/office/drawing/2014/main" id="{4D064B64-43B9-3F84-B130-0563BA8EC769}"/>
              </a:ext>
            </a:extLst>
          </p:cNvPr>
          <p:cNvSpPr>
            <a:spLocks noGrp="1" noChangeArrowheads="1"/>
          </p:cNvSpPr>
          <p:nvPr>
            <p:ph type="body" idx="1"/>
          </p:nvPr>
        </p:nvSpPr>
        <p:spPr>
          <a:xfrm>
            <a:off x="539552" y="1340768"/>
            <a:ext cx="8229600" cy="5328592"/>
          </a:xfrm>
        </p:spPr>
        <p:txBody>
          <a:bodyPr/>
          <a:lstStyle/>
          <a:p>
            <a:pPr>
              <a:lnSpc>
                <a:spcPct val="80000"/>
              </a:lnSpc>
            </a:pPr>
            <a:r>
              <a:rPr lang="en" altLang="en-US" sz="2000" b="1" dirty="0"/>
              <a:t>Alemtuzumab </a:t>
            </a:r>
            <a:r>
              <a:rPr lang="en" altLang="en-US" sz="2000" dirty="0"/>
              <a:t>is used to treat beta-cell chronic lymphocytic leukemia, which carries the CD52 antigen .</a:t>
            </a:r>
            <a:endParaRPr lang="sr-Cyrl-CS" altLang="en-US" sz="2000" dirty="0"/>
          </a:p>
          <a:p>
            <a:pPr>
              <a:lnSpc>
                <a:spcPct val="80000"/>
              </a:lnSpc>
            </a:pPr>
            <a:r>
              <a:rPr lang="sr-Latn-RS" altLang="en-US" sz="2000" b="1" dirty="0"/>
              <a:t>R</a:t>
            </a:r>
            <a:r>
              <a:rPr lang="en" altLang="en-US" sz="2000" b="1" dirty="0"/>
              <a:t>ituximab </a:t>
            </a:r>
            <a:r>
              <a:rPr lang="en" altLang="en-US" sz="2000" dirty="0"/>
              <a:t>is used for the treatment of follicular non-Hodgkin's lymphomas, whose cells carry the CD20 antigen .</a:t>
            </a:r>
            <a:endParaRPr lang="sr-Cyrl-CS" altLang="en-US" sz="2000" dirty="0"/>
          </a:p>
          <a:p>
            <a:pPr>
              <a:lnSpc>
                <a:spcPct val="80000"/>
              </a:lnSpc>
            </a:pPr>
            <a:r>
              <a:rPr lang="en" altLang="en-US" sz="2000" b="1" dirty="0"/>
              <a:t>Trastuzumab </a:t>
            </a:r>
            <a:r>
              <a:rPr lang="en" altLang="en-US" sz="2000" dirty="0"/>
              <a:t>is a humanized monoclonal antibody that binds to the HER-2 antigen on the surface of breast tumor cells.</a:t>
            </a:r>
            <a:endParaRPr lang="sr-Cyrl-CS" altLang="en-US" sz="2000" dirty="0"/>
          </a:p>
          <a:p>
            <a:pPr>
              <a:lnSpc>
                <a:spcPct val="80000"/>
              </a:lnSpc>
            </a:pPr>
            <a:r>
              <a:rPr lang="en" altLang="en-US" sz="2000" b="1" dirty="0"/>
              <a:t>Bevacizumab </a:t>
            </a:r>
            <a:r>
              <a:rPr lang="en" altLang="en-US" sz="2000" dirty="0"/>
              <a:t>. It is the first </a:t>
            </a:r>
            <a:r>
              <a:rPr lang="en" altLang="en-US" sz="2000" i="1" dirty="0"/>
              <a:t>antiangiogenic </a:t>
            </a:r>
            <a:r>
              <a:rPr lang="en" altLang="en-US" sz="2000" dirty="0"/>
              <a:t>drug, which binds to vascular endothelial growth factor, and thus prevents the growth of blood vessels in the tumor.</a:t>
            </a:r>
            <a:endParaRPr lang="sr-Cyrl-CS" altLang="en-US" sz="2000" dirty="0"/>
          </a:p>
          <a:p>
            <a:pPr>
              <a:lnSpc>
                <a:spcPct val="80000"/>
              </a:lnSpc>
            </a:pPr>
            <a:r>
              <a:rPr lang="en" altLang="en-US" sz="2000" b="1" dirty="0"/>
              <a:t>Aldesleukin </a:t>
            </a:r>
            <a:r>
              <a:rPr lang="en" altLang="en-US" sz="2000" dirty="0"/>
              <a:t>is a human recombinant interleukin 2, which enhances the cytotoxicity of T-lymphocytes, induces the activity of natural killer cells and causes the production of gamma interferon. This drug can cause remission in about 15% of patients with renal cell carcinoma.</a:t>
            </a:r>
            <a:endParaRPr lang="sr-Cyrl-CS" altLang="en-US" sz="2000" dirty="0"/>
          </a:p>
          <a:p>
            <a:pPr>
              <a:lnSpc>
                <a:spcPct val="80000"/>
              </a:lnSpc>
            </a:pPr>
            <a:r>
              <a:rPr lang="en" altLang="en-US" sz="2000" b="1" dirty="0"/>
              <a:t>Interferon alfa-2b </a:t>
            </a:r>
            <a:r>
              <a:rPr lang="en" altLang="en-US" sz="2000" dirty="0"/>
              <a:t>has shown remarkable effect in hairy cell leukemia</a:t>
            </a:r>
            <a:endParaRPr lang="sr-Latn-RS" altLang="en-US" sz="2000" dirty="0"/>
          </a:p>
          <a:p>
            <a:pPr>
              <a:lnSpc>
                <a:spcPct val="80000"/>
              </a:lnSpc>
            </a:pPr>
            <a:r>
              <a:rPr lang="en" sz="2000" b="1" dirty="0"/>
              <a:t>Levamisole </a:t>
            </a:r>
            <a:r>
              <a:rPr lang="en" sz="2000" dirty="0"/>
              <a:t>is an antiparasitic drug that enhances the defense functions of T-lymphocytes. If used together with fluorouracil in patients who have just been operated on for colon cancer, it significantly prolongs survival. It causes loss of appetite and a flu-like syndrome.</a:t>
            </a:r>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F775308-E07A-BA84-41C9-EDE1B8937210}"/>
              </a:ext>
            </a:extLst>
          </p:cNvPr>
          <p:cNvSpPr>
            <a:spLocks noGrp="1" noChangeArrowheads="1"/>
          </p:cNvSpPr>
          <p:nvPr>
            <p:ph type="title"/>
          </p:nvPr>
        </p:nvSpPr>
        <p:spPr/>
        <p:txBody>
          <a:bodyPr/>
          <a:lstStyle/>
          <a:p>
            <a:r>
              <a:rPr lang="sr-Latn-RS" altLang="en-US" sz="4000" b="1" dirty="0"/>
              <a:t>OTHER</a:t>
            </a:r>
            <a:r>
              <a:rPr lang="en" altLang="en-US" sz="4000" b="1" dirty="0"/>
              <a:t> DRUGS AGAINST MALIGNANT DISEASES</a:t>
            </a:r>
            <a:r>
              <a:rPr lang="en" altLang="en-US" sz="4000" dirty="0"/>
              <a:t> </a:t>
            </a:r>
          </a:p>
        </p:txBody>
      </p:sp>
      <p:sp>
        <p:nvSpPr>
          <p:cNvPr id="24579" name="Rectangle 3">
            <a:extLst>
              <a:ext uri="{FF2B5EF4-FFF2-40B4-BE49-F238E27FC236}">
                <a16:creationId xmlns:a16="http://schemas.microsoft.com/office/drawing/2014/main" id="{F3280DBD-7DC4-6784-4AA2-F7CA96742C4C}"/>
              </a:ext>
            </a:extLst>
          </p:cNvPr>
          <p:cNvSpPr>
            <a:spLocks noGrp="1" noChangeArrowheads="1"/>
          </p:cNvSpPr>
          <p:nvPr>
            <p:ph type="body" idx="1"/>
          </p:nvPr>
        </p:nvSpPr>
        <p:spPr/>
        <p:txBody>
          <a:bodyPr/>
          <a:lstStyle/>
          <a:p>
            <a:r>
              <a:rPr lang="sr-Latn-RS" altLang="en-US" sz="2800" b="1" dirty="0"/>
              <a:t>I</a:t>
            </a:r>
            <a:r>
              <a:rPr lang="en" altLang="en-US" sz="2800" b="1" dirty="0"/>
              <a:t>matinib, gefitinib and erlotinib </a:t>
            </a:r>
            <a:r>
              <a:rPr lang="en" altLang="en-US" sz="2800" dirty="0"/>
              <a:t>(tyrosine kinase inhibitors)</a:t>
            </a:r>
          </a:p>
          <a:p>
            <a:pPr lvl="1"/>
            <a:r>
              <a:rPr lang="en" altLang="en-US" sz="2400" dirty="0"/>
              <a:t>imatinib – Chronic myeloid leukemia</a:t>
            </a:r>
          </a:p>
          <a:p>
            <a:pPr lvl="1"/>
            <a:r>
              <a:rPr lang="en" altLang="en-US" sz="2400" dirty="0"/>
              <a:t>gefitinib and erlotinib - lung cancer</a:t>
            </a:r>
          </a:p>
          <a:p>
            <a:r>
              <a:rPr lang="en" altLang="en-US" sz="2800" b="1" dirty="0"/>
              <a:t>Bortezomib </a:t>
            </a:r>
            <a:r>
              <a:rPr lang="en" altLang="en-US" sz="2800" dirty="0"/>
              <a:t>inhibits the proteasomes of malignant cells, so that there is an accumulation of unnecessary proteins and disruption of normal functions, i.e. malignant cell death occurs. It is used to treat multiple myeloma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A550F817-6A59-E2B4-AC75-855AA4D35402}"/>
              </a:ext>
            </a:extLst>
          </p:cNvPr>
          <p:cNvSpPr>
            <a:spLocks noGrp="1" noChangeArrowheads="1"/>
          </p:cNvSpPr>
          <p:nvPr>
            <p:ph type="title"/>
          </p:nvPr>
        </p:nvSpPr>
        <p:spPr/>
        <p:txBody>
          <a:bodyPr/>
          <a:lstStyle/>
          <a:p>
            <a:r>
              <a:rPr lang="en" altLang="en-US" sz="3200" b="1"/>
              <a:t>Antibodies associated with cytostatics or emitters of ionizing radiation</a:t>
            </a:r>
            <a:r>
              <a:rPr lang="en" altLang="en-US" sz="4000"/>
              <a:t> </a:t>
            </a:r>
          </a:p>
        </p:txBody>
      </p:sp>
      <p:sp>
        <p:nvSpPr>
          <p:cNvPr id="25603" name="Rectangle 3">
            <a:extLst>
              <a:ext uri="{FF2B5EF4-FFF2-40B4-BE49-F238E27FC236}">
                <a16:creationId xmlns:a16="http://schemas.microsoft.com/office/drawing/2014/main" id="{B0139E1C-84BA-34B4-2120-5BF85B56B890}"/>
              </a:ext>
            </a:extLst>
          </p:cNvPr>
          <p:cNvSpPr>
            <a:spLocks noGrp="1" noChangeArrowheads="1"/>
          </p:cNvSpPr>
          <p:nvPr>
            <p:ph type="body" idx="1"/>
          </p:nvPr>
        </p:nvSpPr>
        <p:spPr>
          <a:xfrm>
            <a:off x="457200" y="1600200"/>
            <a:ext cx="8229600" cy="4637088"/>
          </a:xfrm>
        </p:spPr>
        <p:txBody>
          <a:bodyPr/>
          <a:lstStyle/>
          <a:p>
            <a:pPr>
              <a:lnSpc>
                <a:spcPct val="80000"/>
              </a:lnSpc>
            </a:pPr>
            <a:r>
              <a:rPr lang="en" altLang="en-US" sz="2000" b="1" dirty="0"/>
              <a:t>Ibritumomab tiuxetan </a:t>
            </a:r>
            <a:r>
              <a:rPr lang="en" altLang="en-US" sz="2000" dirty="0"/>
              <a:t>is an antibody that binds to the CD20 antigen on non-Hodgkin lymphoma cells, and carries </a:t>
            </a:r>
            <a:r>
              <a:rPr lang="en" altLang="en-US" sz="2000" b="1" i="1" dirty="0"/>
              <a:t>yttrium 90 </a:t>
            </a:r>
            <a:r>
              <a:rPr lang="en" altLang="en-US" sz="2000" dirty="0"/>
              <a:t>, a pure </a:t>
            </a:r>
            <a:r>
              <a:rPr lang="en" altLang="en-US" sz="2000" i="1" dirty="0"/>
              <a:t>beta emitter </a:t>
            </a:r>
            <a:r>
              <a:rPr lang="en" altLang="en-US" sz="2000" dirty="0"/>
              <a:t>with a half-life of 64 hours and a radiation range of 5 mm. </a:t>
            </a:r>
            <a:endParaRPr lang="sr-Cyrl-CS" altLang="en-US" sz="2000" dirty="0"/>
          </a:p>
          <a:p>
            <a:pPr>
              <a:lnSpc>
                <a:spcPct val="80000"/>
              </a:lnSpc>
            </a:pPr>
            <a:r>
              <a:rPr lang="en" altLang="en-US" sz="2000" b="1" dirty="0"/>
              <a:t>Tositumomab </a:t>
            </a:r>
            <a:r>
              <a:rPr lang="en" altLang="en-US" sz="2000" dirty="0"/>
              <a:t>is another antibody that binds to the CD20 antigen and carries radioactive iodine 131.</a:t>
            </a:r>
          </a:p>
          <a:p>
            <a:pPr>
              <a:lnSpc>
                <a:spcPct val="80000"/>
              </a:lnSpc>
            </a:pPr>
            <a:r>
              <a:rPr lang="en" altLang="en-US" sz="2000" b="1" dirty="0"/>
              <a:t>Denileukin diphtitox </a:t>
            </a:r>
            <a:r>
              <a:rPr lang="en" altLang="en-US" sz="2000" dirty="0"/>
              <a:t>is not an antibody, but </a:t>
            </a:r>
            <a:r>
              <a:rPr lang="en" altLang="en-US" sz="2000" i="1" dirty="0"/>
              <a:t>a hybrid protein </a:t>
            </a:r>
            <a:r>
              <a:rPr lang="en" altLang="en-US" sz="2000" dirty="0"/>
              <a:t>composed of part of diphtheria toxin and part of interleukin 2. It binds to cells that have a receptor for interleukin 2 (CD25), and kills them in the same way as diphtheria toxin. It is used to treat </a:t>
            </a:r>
            <a:r>
              <a:rPr lang="en" altLang="en-US" sz="2000" i="1" dirty="0"/>
              <a:t>cutaneous T-cell lymphomas.</a:t>
            </a:r>
          </a:p>
          <a:p>
            <a:pPr>
              <a:lnSpc>
                <a:spcPct val="80000"/>
              </a:lnSpc>
            </a:pPr>
            <a:r>
              <a:rPr lang="en" altLang="en-US" sz="2000" b="1" dirty="0"/>
              <a:t>Gemtuzumab ozogamicin </a:t>
            </a:r>
            <a:r>
              <a:rPr lang="en" altLang="en-US" sz="2000" dirty="0"/>
              <a:t>is an antibody that binds to the CD33 antigen, and carries the antitumor antibiotic </a:t>
            </a:r>
            <a:r>
              <a:rPr lang="en" altLang="en-US" sz="2000" b="1" i="1" dirty="0"/>
              <a:t>calicheamicin. </a:t>
            </a:r>
            <a:r>
              <a:rPr lang="en" altLang="en-US" sz="2000" dirty="0"/>
              <a:t>It is used to treat patients over the age of 60 who have relapsed </a:t>
            </a:r>
            <a:r>
              <a:rPr lang="en" altLang="en-US" sz="2000" i="1" dirty="0"/>
              <a:t>acute myelogenous leukemia.</a:t>
            </a:r>
            <a:r>
              <a:rPr lang="en" altLang="en-US" sz="2000" dirty="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867DA3E7-9B16-E9D8-EE43-05C9D3627098}"/>
              </a:ext>
            </a:extLst>
          </p:cNvPr>
          <p:cNvSpPr>
            <a:spLocks noGrp="1"/>
          </p:cNvSpPr>
          <p:nvPr>
            <p:ph type="title"/>
          </p:nvPr>
        </p:nvSpPr>
        <p:spPr/>
        <p:txBody>
          <a:bodyPr/>
          <a:lstStyle/>
          <a:p>
            <a:r>
              <a:rPr lang="en" altLang="en-US"/>
              <a:t>Thalidomide</a:t>
            </a:r>
            <a:endParaRPr lang="en-US" altLang="en-US"/>
          </a:p>
        </p:txBody>
      </p:sp>
      <p:sp>
        <p:nvSpPr>
          <p:cNvPr id="3" name="Content Placeholder 2">
            <a:extLst>
              <a:ext uri="{FF2B5EF4-FFF2-40B4-BE49-F238E27FC236}">
                <a16:creationId xmlns:a16="http://schemas.microsoft.com/office/drawing/2014/main" id="{12CD6C9C-B7B0-4F30-EC3B-E44A458EEEA4}"/>
              </a:ext>
            </a:extLst>
          </p:cNvPr>
          <p:cNvSpPr>
            <a:spLocks noGrp="1"/>
          </p:cNvSpPr>
          <p:nvPr>
            <p:ph idx="1"/>
          </p:nvPr>
        </p:nvSpPr>
        <p:spPr/>
        <p:txBody>
          <a:bodyPr rtlCol="0">
            <a:normAutofit fontScale="62500" lnSpcReduction="20000"/>
          </a:bodyPr>
          <a:lstStyle/>
          <a:p>
            <a:pPr fontAlgn="auto">
              <a:spcAft>
                <a:spcPts val="0"/>
              </a:spcAft>
              <a:defRPr/>
            </a:pPr>
            <a:r>
              <a:rPr lang="en" b="1" i="1" dirty="0"/>
              <a:t>Thalidomide</a:t>
            </a:r>
            <a:r>
              <a:rPr lang="en" dirty="0"/>
              <a:t> is the sixties of the 20th century was wide</a:t>
            </a:r>
            <a:r>
              <a:rPr lang="sr-Latn-RS" dirty="0" err="1"/>
              <a:t>ly</a:t>
            </a:r>
            <a:r>
              <a:rPr lang="en" dirty="0"/>
              <a:t> used </a:t>
            </a:r>
            <a:r>
              <a:rPr lang="sr-Latn-RS" dirty="0"/>
              <a:t>as</a:t>
            </a:r>
            <a:r>
              <a:rPr lang="en" dirty="0"/>
              <a:t> sedative, </a:t>
            </a:r>
            <a:r>
              <a:rPr lang="sr-Latn-RS" dirty="0"/>
              <a:t>but </a:t>
            </a:r>
            <a:r>
              <a:rPr lang="sr-Latn-RS" dirty="0" err="1"/>
              <a:t>it</a:t>
            </a:r>
            <a:r>
              <a:rPr lang="sr-Latn-RS" dirty="0"/>
              <a:t> </a:t>
            </a:r>
            <a:r>
              <a:rPr lang="en" dirty="0"/>
              <a:t>afterwards </a:t>
            </a:r>
            <a:r>
              <a:rPr lang="sr-Latn-RS" dirty="0" err="1"/>
              <a:t>it</a:t>
            </a:r>
            <a:r>
              <a:rPr lang="sr-Latn-RS" dirty="0"/>
              <a:t> </a:t>
            </a:r>
            <a:r>
              <a:rPr lang="en" dirty="0"/>
              <a:t>suddenly </a:t>
            </a:r>
            <a:r>
              <a:rPr lang="sr-Latn-RS" dirty="0" err="1"/>
              <a:t>lost</a:t>
            </a:r>
            <a:r>
              <a:rPr lang="sr-Latn-RS" dirty="0"/>
              <a:t> marketing </a:t>
            </a:r>
            <a:r>
              <a:rPr lang="sr-Latn-RS" dirty="0" err="1"/>
              <a:t>authorization</a:t>
            </a:r>
            <a:r>
              <a:rPr lang="en" dirty="0"/>
              <a:t> </a:t>
            </a:r>
            <a:r>
              <a:rPr lang="sr-Latn-RS" dirty="0"/>
              <a:t>due to </a:t>
            </a:r>
            <a:r>
              <a:rPr lang="sr-Latn-RS" dirty="0" err="1"/>
              <a:t>its</a:t>
            </a:r>
            <a:r>
              <a:rPr lang="en" dirty="0"/>
              <a:t> teratogenic</a:t>
            </a:r>
            <a:r>
              <a:rPr lang="sr-Latn-RS" dirty="0" err="1"/>
              <a:t>ity</a:t>
            </a:r>
            <a:r>
              <a:rPr lang="en" dirty="0"/>
              <a:t>. </a:t>
            </a:r>
            <a:r>
              <a:rPr lang="sr-Latn-RS" dirty="0"/>
              <a:t>C</a:t>
            </a:r>
            <a:r>
              <a:rPr lang="en" dirty="0"/>
              <a:t>hildren</a:t>
            </a:r>
            <a:r>
              <a:rPr lang="sr-Latn-RS" dirty="0"/>
              <a:t> </a:t>
            </a:r>
            <a:r>
              <a:rPr lang="sr-Latn-RS" dirty="0" err="1"/>
              <a:t>of</a:t>
            </a:r>
            <a:r>
              <a:rPr lang="en" dirty="0"/>
              <a:t> mothers who used thalidomide in pregnancy </a:t>
            </a:r>
            <a:r>
              <a:rPr lang="sr-Latn-RS" dirty="0" err="1"/>
              <a:t>were</a:t>
            </a:r>
            <a:r>
              <a:rPr lang="sr-Latn-RS" dirty="0"/>
              <a:t> </a:t>
            </a:r>
            <a:r>
              <a:rPr lang="sr-Latn-RS" dirty="0" err="1"/>
              <a:t>born</a:t>
            </a:r>
            <a:r>
              <a:rPr lang="sr-Latn-RS" dirty="0"/>
              <a:t> </a:t>
            </a:r>
            <a:r>
              <a:rPr lang="sr-Latn-RS" dirty="0" err="1"/>
              <a:t>with</a:t>
            </a:r>
            <a:r>
              <a:rPr lang="sr-Latn-RS" dirty="0"/>
              <a:t> </a:t>
            </a:r>
            <a:r>
              <a:rPr lang="en" b="1" dirty="0"/>
              <a:t>phocomelia</a:t>
            </a:r>
            <a:r>
              <a:rPr lang="en" dirty="0"/>
              <a:t>, congenital anomaly </a:t>
            </a:r>
            <a:r>
              <a:rPr lang="sr-Latn-RS" dirty="0" err="1"/>
              <a:t>where</a:t>
            </a:r>
            <a:r>
              <a:rPr lang="sr-Latn-RS" dirty="0"/>
              <a:t> </a:t>
            </a:r>
            <a:r>
              <a:rPr lang="sr-Latn-RS" dirty="0" err="1"/>
              <a:t>limbs</a:t>
            </a:r>
            <a:r>
              <a:rPr lang="sr-Latn-RS" dirty="0"/>
              <a:t> are </a:t>
            </a:r>
            <a:r>
              <a:rPr lang="sr-Latn-RS" dirty="0" err="1"/>
              <a:t>extremely</a:t>
            </a:r>
            <a:r>
              <a:rPr lang="sr-Latn-RS" dirty="0"/>
              <a:t> </a:t>
            </a:r>
            <a:r>
              <a:rPr lang="sr-Latn-RS" dirty="0" err="1"/>
              <a:t>short</a:t>
            </a:r>
            <a:r>
              <a:rPr lang="en" dirty="0"/>
              <a:t>. </a:t>
            </a:r>
            <a:r>
              <a:rPr lang="sr-Latn-RS" dirty="0" err="1"/>
              <a:t>The</a:t>
            </a:r>
            <a:r>
              <a:rPr lang="en" dirty="0"/>
              <a:t> inhibitory effect </a:t>
            </a:r>
            <a:r>
              <a:rPr lang="sr-Latn-RS" dirty="0" err="1"/>
              <a:t>of</a:t>
            </a:r>
            <a:r>
              <a:rPr lang="sr-Latn-RS" dirty="0"/>
              <a:t> </a:t>
            </a:r>
            <a:r>
              <a:rPr lang="en" dirty="0"/>
              <a:t>thalidomide on the creation </a:t>
            </a:r>
            <a:r>
              <a:rPr lang="sr-Latn-RS" dirty="0" err="1"/>
              <a:t>of</a:t>
            </a:r>
            <a:r>
              <a:rPr lang="sr-Latn-RS" dirty="0"/>
              <a:t> </a:t>
            </a:r>
            <a:r>
              <a:rPr lang="en" dirty="0"/>
              <a:t>new blood vessels (angiogenesis) led to phocomelia. </a:t>
            </a:r>
            <a:endParaRPr lang="sr-Latn-RS" dirty="0"/>
          </a:p>
          <a:p>
            <a:pPr fontAlgn="auto">
              <a:spcAft>
                <a:spcPts val="0"/>
              </a:spcAft>
              <a:defRPr/>
            </a:pPr>
            <a:r>
              <a:rPr lang="sr-Latn-RS" dirty="0" err="1"/>
              <a:t>However</a:t>
            </a:r>
            <a:r>
              <a:rPr lang="sr-Latn-RS" dirty="0"/>
              <a:t>, a </a:t>
            </a:r>
            <a:r>
              <a:rPr lang="sr-Latn-RS" dirty="0" err="1"/>
              <a:t>decade</a:t>
            </a:r>
            <a:r>
              <a:rPr lang="sr-Latn-RS" dirty="0"/>
              <a:t> ago </a:t>
            </a:r>
            <a:r>
              <a:rPr lang="sr-Latn-RS" dirty="0" err="1"/>
              <a:t>it</a:t>
            </a:r>
            <a:r>
              <a:rPr lang="sr-Latn-RS" dirty="0"/>
              <a:t> </a:t>
            </a:r>
            <a:r>
              <a:rPr lang="sr-Latn-RS" dirty="0" err="1"/>
              <a:t>was</a:t>
            </a:r>
            <a:r>
              <a:rPr lang="sr-Latn-RS" dirty="0"/>
              <a:t> </a:t>
            </a:r>
            <a:r>
              <a:rPr lang="sr-Latn-RS" dirty="0" err="1"/>
              <a:t>understood</a:t>
            </a:r>
            <a:r>
              <a:rPr lang="sr-Latn-RS" dirty="0"/>
              <a:t> </a:t>
            </a:r>
            <a:r>
              <a:rPr lang="sr-Latn-RS" dirty="0" err="1"/>
              <a:t>that</a:t>
            </a:r>
            <a:r>
              <a:rPr lang="sr-Latn-RS" dirty="0"/>
              <a:t> </a:t>
            </a:r>
            <a:r>
              <a:rPr lang="en" dirty="0"/>
              <a:t>thalidomide </a:t>
            </a:r>
            <a:r>
              <a:rPr lang="sr-Latn-RS" dirty="0" err="1"/>
              <a:t>may</a:t>
            </a:r>
            <a:r>
              <a:rPr lang="sr-Latn-RS" dirty="0"/>
              <a:t> be </a:t>
            </a:r>
            <a:r>
              <a:rPr lang="sr-Latn-RS" dirty="0" err="1"/>
              <a:t>used</a:t>
            </a:r>
            <a:r>
              <a:rPr lang="sr-Latn-RS" dirty="0"/>
              <a:t> </a:t>
            </a:r>
            <a:r>
              <a:rPr lang="sr-Latn-RS" dirty="0" err="1"/>
              <a:t>for</a:t>
            </a:r>
            <a:r>
              <a:rPr lang="en" dirty="0"/>
              <a:t> </a:t>
            </a:r>
            <a:r>
              <a:rPr lang="en" i="1" dirty="0"/>
              <a:t>treatment </a:t>
            </a:r>
            <a:r>
              <a:rPr lang="sr-Latn-RS" i="1" dirty="0" err="1"/>
              <a:t>of</a:t>
            </a:r>
            <a:r>
              <a:rPr lang="sr-Latn-RS" i="1" dirty="0"/>
              <a:t> </a:t>
            </a:r>
            <a:r>
              <a:rPr lang="en" i="1" dirty="0"/>
              <a:t>multiple myeloma</a:t>
            </a:r>
            <a:r>
              <a:rPr lang="en" dirty="0"/>
              <a:t>, usually together with dexamethasone</a:t>
            </a:r>
            <a:r>
              <a:rPr lang="sr-Latn-RS" dirty="0"/>
              <a:t>, </a:t>
            </a:r>
            <a:r>
              <a:rPr lang="sr-Latn-RS" dirty="0" err="1"/>
              <a:t>because</a:t>
            </a:r>
            <a:r>
              <a:rPr lang="sr-Latn-RS" dirty="0"/>
              <a:t> </a:t>
            </a:r>
            <a:r>
              <a:rPr lang="sr-Latn-RS" dirty="0" err="1"/>
              <a:t>it</a:t>
            </a:r>
            <a:r>
              <a:rPr lang="sr-Latn-RS" dirty="0"/>
              <a:t> </a:t>
            </a:r>
            <a:r>
              <a:rPr lang="sr-Latn-RS" dirty="0" err="1"/>
              <a:t>inhibits</a:t>
            </a:r>
            <a:r>
              <a:rPr lang="sr-Latn-RS" dirty="0"/>
              <a:t> </a:t>
            </a:r>
            <a:r>
              <a:rPr lang="sr-Latn-RS" dirty="0" err="1"/>
              <a:t>angiogenesis</a:t>
            </a:r>
            <a:r>
              <a:rPr lang="sr-Latn-RS" dirty="0"/>
              <a:t> in </a:t>
            </a:r>
            <a:r>
              <a:rPr lang="sr-Latn-RS" dirty="0" err="1"/>
              <a:t>this</a:t>
            </a:r>
            <a:r>
              <a:rPr lang="sr-Latn-RS" dirty="0"/>
              <a:t> tumor.</a:t>
            </a:r>
          </a:p>
          <a:p>
            <a:pPr fontAlgn="auto">
              <a:spcAft>
                <a:spcPts val="0"/>
              </a:spcAft>
              <a:defRPr/>
            </a:pPr>
            <a:r>
              <a:rPr lang="en" dirty="0"/>
              <a:t>Thalidomide </a:t>
            </a:r>
            <a:r>
              <a:rPr lang="sr-Latn-RS" dirty="0" err="1"/>
              <a:t>also</a:t>
            </a:r>
            <a:r>
              <a:rPr lang="sr-Latn-RS" dirty="0"/>
              <a:t> </a:t>
            </a:r>
            <a:r>
              <a:rPr lang="en" dirty="0"/>
              <a:t>causes peripheral neuropathy, hypothyroidism and increases risk </a:t>
            </a:r>
            <a:r>
              <a:rPr lang="sr-Latn-RS" dirty="0" err="1"/>
              <a:t>of</a:t>
            </a:r>
            <a:r>
              <a:rPr lang="en" dirty="0"/>
              <a:t> the deep venous thrombosis. That's why </a:t>
            </a:r>
            <a:r>
              <a:rPr lang="sr-Latn-RS" dirty="0" err="1"/>
              <a:t>it</a:t>
            </a:r>
            <a:r>
              <a:rPr lang="sr-Latn-RS" dirty="0"/>
              <a:t> is </a:t>
            </a:r>
            <a:r>
              <a:rPr lang="en" dirty="0"/>
              <a:t>today </a:t>
            </a:r>
            <a:r>
              <a:rPr lang="sr-Latn-RS" dirty="0" err="1"/>
              <a:t>used</a:t>
            </a:r>
            <a:r>
              <a:rPr lang="sr-Latn-RS" dirty="0"/>
              <a:t> </a:t>
            </a:r>
            <a:r>
              <a:rPr lang="sr-Latn-RS" dirty="0" err="1"/>
              <a:t>together</a:t>
            </a:r>
            <a:r>
              <a:rPr lang="sr-Latn-RS" dirty="0"/>
              <a:t> </a:t>
            </a:r>
            <a:r>
              <a:rPr lang="sr-Latn-RS" dirty="0" err="1"/>
              <a:t>with</a:t>
            </a:r>
            <a:r>
              <a:rPr lang="sr-Latn-RS" dirty="0"/>
              <a:t> </a:t>
            </a:r>
            <a:r>
              <a:rPr lang="en" dirty="0"/>
              <a:t>oral anticoagulants . </a:t>
            </a:r>
            <a:endParaRPr lang="sr-Latn-RS" dirty="0"/>
          </a:p>
          <a:p>
            <a:pPr fontAlgn="auto">
              <a:spcAft>
                <a:spcPts val="0"/>
              </a:spcAft>
              <a:defRPr/>
            </a:pPr>
            <a:r>
              <a:rPr lang="sr-Latn-RS" dirty="0"/>
              <a:t>A </a:t>
            </a:r>
            <a:r>
              <a:rPr lang="en" dirty="0"/>
              <a:t>derivative</a:t>
            </a:r>
            <a:r>
              <a:rPr lang="sr-Latn-RS" dirty="0"/>
              <a:t> </a:t>
            </a:r>
            <a:r>
              <a:rPr lang="sr-Latn-RS" dirty="0" err="1"/>
              <a:t>of</a:t>
            </a:r>
            <a:r>
              <a:rPr lang="en" dirty="0"/>
              <a:t> thalidomide</a:t>
            </a:r>
            <a:r>
              <a:rPr lang="sr-Latn-RS" dirty="0"/>
              <a:t>,</a:t>
            </a:r>
            <a:r>
              <a:rPr lang="en" dirty="0"/>
              <a:t> which </a:t>
            </a:r>
            <a:r>
              <a:rPr lang="sr-Latn-RS" dirty="0" err="1"/>
              <a:t>has</a:t>
            </a:r>
            <a:r>
              <a:rPr lang="sr-Latn-RS" dirty="0"/>
              <a:t> </a:t>
            </a:r>
            <a:r>
              <a:rPr lang="en" dirty="0"/>
              <a:t>immunomodulatory effect,</a:t>
            </a:r>
            <a:r>
              <a:rPr lang="sr-Latn-RS" dirty="0"/>
              <a:t> but </a:t>
            </a:r>
            <a:r>
              <a:rPr lang="sr-Latn-RS" dirty="0" err="1"/>
              <a:t>lacks</a:t>
            </a:r>
            <a:r>
              <a:rPr lang="sr-Latn-RS" dirty="0"/>
              <a:t> </a:t>
            </a:r>
            <a:r>
              <a:rPr lang="sr-Latn-RS" dirty="0" err="1"/>
              <a:t>other</a:t>
            </a:r>
            <a:r>
              <a:rPr lang="sr-Latn-RS" dirty="0"/>
              <a:t> </a:t>
            </a:r>
            <a:r>
              <a:rPr lang="sr-Latn-RS" dirty="0" err="1"/>
              <a:t>toxicity</a:t>
            </a:r>
            <a:r>
              <a:rPr lang="sr-Latn-RS" dirty="0"/>
              <a:t> </a:t>
            </a:r>
            <a:r>
              <a:rPr lang="sr-Latn-RS" dirty="0" err="1"/>
              <a:t>of</a:t>
            </a:r>
            <a:r>
              <a:rPr lang="sr-Latn-RS" dirty="0"/>
              <a:t> </a:t>
            </a:r>
            <a:r>
              <a:rPr lang="sr-Latn-RS" dirty="0" err="1"/>
              <a:t>parent</a:t>
            </a:r>
            <a:r>
              <a:rPr lang="sr-Latn-RS" dirty="0"/>
              <a:t> drug, is</a:t>
            </a:r>
            <a:r>
              <a:rPr lang="en" dirty="0"/>
              <a:t> </a:t>
            </a:r>
            <a:r>
              <a:rPr lang="en" b="1" i="1" dirty="0"/>
              <a:t>lenalidomide</a:t>
            </a:r>
            <a:r>
              <a:rPr lang="en" dirty="0"/>
              <a:t>. </a:t>
            </a:r>
            <a:r>
              <a:rPr lang="sr-Latn-RS" dirty="0" err="1"/>
              <a:t>It</a:t>
            </a:r>
            <a:r>
              <a:rPr lang="sr-Latn-RS" dirty="0"/>
              <a:t> is </a:t>
            </a:r>
            <a:r>
              <a:rPr lang="sr-Latn-RS" dirty="0" err="1"/>
              <a:t>used</a:t>
            </a:r>
            <a:r>
              <a:rPr lang="sr-Latn-RS" dirty="0"/>
              <a:t> </a:t>
            </a:r>
            <a:r>
              <a:rPr lang="en" dirty="0"/>
              <a:t>with success in treatment</a:t>
            </a:r>
            <a:r>
              <a:rPr lang="sr-Latn-RS" dirty="0"/>
              <a:t> </a:t>
            </a:r>
            <a:r>
              <a:rPr lang="sr-Latn-RS" dirty="0" err="1"/>
              <a:t>of</a:t>
            </a:r>
            <a:r>
              <a:rPr lang="en" dirty="0"/>
              <a:t> myelodysplastic syndrome, </a:t>
            </a:r>
            <a:r>
              <a:rPr lang="sr-Latn-RS" dirty="0" err="1"/>
              <a:t>which</a:t>
            </a:r>
            <a:r>
              <a:rPr lang="sr-Latn-RS" dirty="0"/>
              <a:t> is </a:t>
            </a:r>
            <a:r>
              <a:rPr lang="sr-Latn-RS" dirty="0" err="1"/>
              <a:t>associated</a:t>
            </a:r>
            <a:r>
              <a:rPr lang="sr-Latn-RS" dirty="0"/>
              <a:t> </a:t>
            </a:r>
            <a:r>
              <a:rPr lang="en" dirty="0"/>
              <a:t>with deletion 5q31.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27A50-7CD3-C597-3080-775CE7008A9B}"/>
              </a:ext>
            </a:extLst>
          </p:cNvPr>
          <p:cNvSpPr>
            <a:spLocks noGrp="1"/>
          </p:cNvSpPr>
          <p:nvPr>
            <p:ph type="title"/>
          </p:nvPr>
        </p:nvSpPr>
        <p:spPr/>
        <p:txBody>
          <a:bodyPr rtlCol="0">
            <a:normAutofit fontScale="90000"/>
          </a:bodyPr>
          <a:lstStyle/>
          <a:p>
            <a:pPr fontAlgn="auto">
              <a:spcAft>
                <a:spcPts val="0"/>
              </a:spcAft>
              <a:defRPr/>
            </a:pPr>
            <a:r>
              <a:rPr lang="sr-Latn-RS" b="1" dirty="0"/>
              <a:t>I</a:t>
            </a:r>
            <a:r>
              <a:rPr lang="en" b="1" dirty="0"/>
              <a:t>matinib, gefitinib and erlotinib </a:t>
            </a:r>
            <a:br>
              <a:rPr lang="en-US" b="1" dirty="0"/>
            </a:br>
            <a:r>
              <a:rPr lang="en" dirty="0"/>
              <a:t>(tyrosine kinase inhibitors)</a:t>
            </a:r>
            <a:endParaRPr lang="en-US" dirty="0"/>
          </a:p>
        </p:txBody>
      </p:sp>
      <p:sp>
        <p:nvSpPr>
          <p:cNvPr id="3" name="Content Placeholder 2">
            <a:extLst>
              <a:ext uri="{FF2B5EF4-FFF2-40B4-BE49-F238E27FC236}">
                <a16:creationId xmlns:a16="http://schemas.microsoft.com/office/drawing/2014/main" id="{7741BF63-4427-E14A-1046-169CDA037002}"/>
              </a:ext>
            </a:extLst>
          </p:cNvPr>
          <p:cNvSpPr>
            <a:spLocks noGrp="1"/>
          </p:cNvSpPr>
          <p:nvPr>
            <p:ph idx="1"/>
          </p:nvPr>
        </p:nvSpPr>
        <p:spPr>
          <a:xfrm>
            <a:off x="457200" y="1600200"/>
            <a:ext cx="8229600" cy="4853136"/>
          </a:xfrm>
        </p:spPr>
        <p:txBody>
          <a:bodyPr rtlCol="0">
            <a:normAutofit fontScale="70000" lnSpcReduction="20000"/>
          </a:bodyPr>
          <a:lstStyle/>
          <a:p>
            <a:pPr fontAlgn="auto">
              <a:spcAft>
                <a:spcPts val="0"/>
              </a:spcAft>
              <a:defRPr/>
            </a:pPr>
            <a:r>
              <a:rPr lang="en" b="1" dirty="0"/>
              <a:t>Imatinib </a:t>
            </a:r>
            <a:r>
              <a:rPr lang="en" dirty="0"/>
              <a:t>is a blocker of the abnormal enzyme tyrosine kinase, which is produced in chronic myeloid leukemia cells. This type of leukemia has an abnormal chromosome 22 that was created by the translocation of two chromosomes (called the Philadelphia chromosome), and on which there is a gene that codes for an abnormal tyrosine kinase. Imatinib is used in patients with chronic myeloid leukemia who have not responded to previous interferon alpha therapy. It is very effective: it leads to complete remission in as many as 88% of patients, and in 30% cells with the Philadelphia chromosome are lost (cytogenetic remission).</a:t>
            </a:r>
          </a:p>
          <a:p>
            <a:pPr fontAlgn="auto">
              <a:spcAft>
                <a:spcPts val="0"/>
              </a:spcAft>
              <a:defRPr/>
            </a:pPr>
            <a:r>
              <a:rPr lang="sr-Latn-RS" b="1" dirty="0"/>
              <a:t>N</a:t>
            </a:r>
            <a:r>
              <a:rPr lang="en" b="1" dirty="0"/>
              <a:t>ilotinib and dasatinib </a:t>
            </a:r>
            <a:r>
              <a:rPr lang="sr-Latn-RS" dirty="0"/>
              <a:t>are </a:t>
            </a:r>
            <a:r>
              <a:rPr lang="sr-Latn-RS" dirty="0" err="1"/>
              <a:t>used</a:t>
            </a:r>
            <a:r>
              <a:rPr lang="sr-Latn-RS" dirty="0"/>
              <a:t> </a:t>
            </a:r>
            <a:r>
              <a:rPr lang="sr-Latn-RS" dirty="0" err="1"/>
              <a:t>for</a:t>
            </a:r>
            <a:r>
              <a:rPr lang="sr-Latn-RS" dirty="0"/>
              <a:t> </a:t>
            </a:r>
            <a:r>
              <a:rPr lang="sr-Latn-RS" dirty="0" err="1"/>
              <a:t>the</a:t>
            </a:r>
            <a:r>
              <a:rPr lang="sr-Latn-RS" dirty="0"/>
              <a:t> same </a:t>
            </a:r>
            <a:r>
              <a:rPr lang="sr-Latn-RS" dirty="0" err="1"/>
              <a:t>indication</a:t>
            </a:r>
            <a:r>
              <a:rPr lang="sr-Latn-RS" dirty="0"/>
              <a:t> as </a:t>
            </a:r>
            <a:r>
              <a:rPr lang="sr-Latn-RS" dirty="0" err="1"/>
              <a:t>imatinib</a:t>
            </a:r>
            <a:endParaRPr lang="en-US" b="1" dirty="0"/>
          </a:p>
          <a:p>
            <a:pPr fontAlgn="auto">
              <a:spcAft>
                <a:spcPts val="0"/>
              </a:spcAft>
              <a:defRPr/>
            </a:pPr>
            <a:r>
              <a:rPr lang="en" b="1" dirty="0"/>
              <a:t>Gefitinib </a:t>
            </a:r>
            <a:r>
              <a:rPr lang="en" dirty="0"/>
              <a:t>and </a:t>
            </a:r>
            <a:r>
              <a:rPr lang="en" b="1" dirty="0"/>
              <a:t>erlotinib</a:t>
            </a:r>
            <a:r>
              <a:rPr lang="en" dirty="0"/>
              <a:t> inhibit tyrosine kinase which is actually intracellular a part of transmembrane receptors </a:t>
            </a:r>
            <a:r>
              <a:rPr lang="sr-Latn-RS" dirty="0"/>
              <a:t>f</a:t>
            </a:r>
            <a:r>
              <a:rPr lang="en" dirty="0"/>
              <a:t>or epidermal factor of growth (E</a:t>
            </a:r>
            <a:r>
              <a:rPr lang="sr-Latn-RS" dirty="0"/>
              <a:t>GF</a:t>
            </a:r>
            <a:r>
              <a:rPr lang="en" dirty="0"/>
              <a:t>). </a:t>
            </a:r>
            <a:r>
              <a:rPr lang="sr-Latn-RS" dirty="0" err="1"/>
              <a:t>These</a:t>
            </a:r>
            <a:r>
              <a:rPr lang="sr-Latn-RS" dirty="0"/>
              <a:t> </a:t>
            </a:r>
            <a:r>
              <a:rPr lang="sr-Latn-RS" dirty="0" err="1"/>
              <a:t>drugs</a:t>
            </a:r>
            <a:r>
              <a:rPr lang="sr-Latn-RS" dirty="0"/>
              <a:t> are </a:t>
            </a:r>
            <a:r>
              <a:rPr lang="sr-Latn-RS" dirty="0" err="1"/>
              <a:t>used</a:t>
            </a:r>
            <a:r>
              <a:rPr lang="sr-Latn-RS" dirty="0"/>
              <a:t> </a:t>
            </a:r>
            <a:r>
              <a:rPr lang="sr-Latn-RS" dirty="0" err="1"/>
              <a:t>for</a:t>
            </a:r>
            <a:r>
              <a:rPr lang="sr-Latn-RS" dirty="0"/>
              <a:t> </a:t>
            </a:r>
            <a:r>
              <a:rPr lang="sr-Latn-RS" dirty="0" err="1"/>
              <a:t>treatment</a:t>
            </a:r>
            <a:r>
              <a:rPr lang="sr-Latn-RS" dirty="0"/>
              <a:t> </a:t>
            </a:r>
            <a:r>
              <a:rPr lang="sr-Latn-RS" dirty="0" err="1"/>
              <a:t>of</a:t>
            </a:r>
            <a:r>
              <a:rPr lang="sr-Latn-RS" dirty="0"/>
              <a:t> </a:t>
            </a:r>
            <a:r>
              <a:rPr lang="sr-Latn-RS" dirty="0" err="1"/>
              <a:t>lung</a:t>
            </a:r>
            <a:r>
              <a:rPr lang="sr-Latn-RS" dirty="0"/>
              <a:t> </a:t>
            </a:r>
            <a:r>
              <a:rPr lang="sr-Latn-RS" dirty="0" err="1"/>
              <a:t>cancer</a:t>
            </a:r>
            <a:r>
              <a:rPr lang="en" dirty="0"/>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771764C5-CB66-E879-BFE6-3E33F78DD2B6}"/>
              </a:ext>
            </a:extLst>
          </p:cNvPr>
          <p:cNvSpPr>
            <a:spLocks noGrp="1"/>
          </p:cNvSpPr>
          <p:nvPr>
            <p:ph type="title"/>
          </p:nvPr>
        </p:nvSpPr>
        <p:spPr/>
        <p:txBody>
          <a:bodyPr/>
          <a:lstStyle/>
          <a:p>
            <a:r>
              <a:rPr lang="en" altLang="en-US" b="1"/>
              <a:t>Proteasome inhibitors</a:t>
            </a:r>
            <a:endParaRPr lang="en-US" altLang="en-US"/>
          </a:p>
        </p:txBody>
      </p:sp>
      <p:sp>
        <p:nvSpPr>
          <p:cNvPr id="3" name="Content Placeholder 2">
            <a:extLst>
              <a:ext uri="{FF2B5EF4-FFF2-40B4-BE49-F238E27FC236}">
                <a16:creationId xmlns:a16="http://schemas.microsoft.com/office/drawing/2014/main" id="{44A887F0-D164-C81C-AC97-2F4D65CE2E43}"/>
              </a:ext>
            </a:extLst>
          </p:cNvPr>
          <p:cNvSpPr>
            <a:spLocks noGrp="1"/>
          </p:cNvSpPr>
          <p:nvPr>
            <p:ph idx="1"/>
          </p:nvPr>
        </p:nvSpPr>
        <p:spPr/>
        <p:txBody>
          <a:bodyPr rtlCol="0">
            <a:normAutofit fontScale="77500" lnSpcReduction="20000"/>
          </a:bodyPr>
          <a:lstStyle/>
          <a:p>
            <a:pPr fontAlgn="auto">
              <a:spcAft>
                <a:spcPts val="0"/>
              </a:spcAft>
              <a:defRPr/>
            </a:pPr>
            <a:r>
              <a:rPr lang="en" b="1" i="1" dirty="0"/>
              <a:t>Proteasomes </a:t>
            </a:r>
            <a:r>
              <a:rPr lang="en" dirty="0"/>
              <a:t>are complexes of proteases in the cytoplasm of the cell, </a:t>
            </a:r>
            <a:r>
              <a:rPr lang="en" i="1" dirty="0"/>
              <a:t>tubular in </a:t>
            </a:r>
            <a:r>
              <a:rPr lang="en" dirty="0"/>
              <a:t>shape, which degrade proteins that have performed their function or are damaged. </a:t>
            </a:r>
            <a:r>
              <a:rPr lang="sr-Latn-RS" dirty="0" err="1"/>
              <a:t>Damaged</a:t>
            </a:r>
            <a:r>
              <a:rPr lang="en" dirty="0"/>
              <a:t> proteins labeled with one small peptide, called </a:t>
            </a:r>
            <a:r>
              <a:rPr lang="en" b="1" i="1" dirty="0"/>
              <a:t>ubiquitin, </a:t>
            </a:r>
            <a:r>
              <a:rPr lang="en" dirty="0"/>
              <a:t>enter these tubes</a:t>
            </a:r>
            <a:r>
              <a:rPr lang="sr-Latn-RS" dirty="0"/>
              <a:t>, </a:t>
            </a:r>
            <a:r>
              <a:rPr lang="sr-Latn-RS" dirty="0" err="1"/>
              <a:t>and</a:t>
            </a:r>
            <a:r>
              <a:rPr lang="sr-Latn-RS" dirty="0"/>
              <a:t> </a:t>
            </a:r>
            <a:r>
              <a:rPr lang="en" dirty="0"/>
              <a:t>are broken down into amino acids. With the help of the proteasome, the cell gets rid of unnecessary proteins.</a:t>
            </a:r>
            <a:endParaRPr lang="en-US" dirty="0"/>
          </a:p>
          <a:p>
            <a:pPr fontAlgn="auto">
              <a:spcAft>
                <a:spcPts val="0"/>
              </a:spcAft>
              <a:defRPr/>
            </a:pPr>
            <a:r>
              <a:rPr lang="en" b="1" dirty="0"/>
              <a:t>Bortezomib </a:t>
            </a:r>
            <a:r>
              <a:rPr lang="en" dirty="0"/>
              <a:t>inhibits the proteasomes of malignant cells, so there is an accumulation of unnecessary proteins and disruption of normal functions, i.e. malignant cell death occurs. It is used to treat multiple myeloma that has not responded to at least two types of therapy.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4302B436-3D0D-58F0-CD0C-77A148023023}"/>
              </a:ext>
            </a:extLst>
          </p:cNvPr>
          <p:cNvSpPr>
            <a:spLocks noGrp="1" noChangeArrowheads="1"/>
          </p:cNvSpPr>
          <p:nvPr>
            <p:ph type="title"/>
          </p:nvPr>
        </p:nvSpPr>
        <p:spPr/>
        <p:txBody>
          <a:bodyPr/>
          <a:lstStyle/>
          <a:p>
            <a:r>
              <a:rPr lang="en" altLang="en-US" sz="4000"/>
              <a:t>The life cycle of a malignant cell</a:t>
            </a:r>
            <a:endParaRPr lang="en-US" altLang="en-US" sz="4000"/>
          </a:p>
        </p:txBody>
      </p:sp>
      <p:sp>
        <p:nvSpPr>
          <p:cNvPr id="3077" name="Rectangle 5">
            <a:extLst>
              <a:ext uri="{FF2B5EF4-FFF2-40B4-BE49-F238E27FC236}">
                <a16:creationId xmlns:a16="http://schemas.microsoft.com/office/drawing/2014/main" id="{5C463A82-D762-8F02-F55C-ED3000CE9F62}"/>
              </a:ext>
            </a:extLst>
          </p:cNvPr>
          <p:cNvSpPr>
            <a:spLocks noGrp="1" noChangeArrowheads="1"/>
          </p:cNvSpPr>
          <p:nvPr>
            <p:ph type="body" sz="half" idx="1"/>
          </p:nvPr>
        </p:nvSpPr>
        <p:spPr>
          <a:xfrm>
            <a:off x="457200" y="1600200"/>
            <a:ext cx="7427168" cy="5068888"/>
          </a:xfrm>
        </p:spPr>
        <p:txBody>
          <a:bodyPr/>
          <a:lstStyle/>
          <a:p>
            <a:pPr>
              <a:lnSpc>
                <a:spcPct val="80000"/>
              </a:lnSpc>
            </a:pPr>
            <a:r>
              <a:rPr lang="en" altLang="en-US" sz="2400" dirty="0"/>
              <a:t>Life cycle </a:t>
            </a:r>
            <a:r>
              <a:rPr lang="sr-Latn-RS" altLang="en-US" sz="2400" dirty="0" err="1"/>
              <a:t>of</a:t>
            </a:r>
            <a:r>
              <a:rPr lang="sr-Latn-RS" altLang="en-US" sz="2400" dirty="0"/>
              <a:t> </a:t>
            </a:r>
            <a:r>
              <a:rPr lang="en" altLang="en-US" sz="2400" dirty="0"/>
              <a:t>normal and malignant cells se takes place in 4 phases . </a:t>
            </a:r>
            <a:endParaRPr lang="sr-Latn-RS" altLang="en-US" sz="2400" dirty="0"/>
          </a:p>
          <a:p>
            <a:pPr>
              <a:lnSpc>
                <a:spcPct val="80000"/>
              </a:lnSpc>
            </a:pPr>
            <a:r>
              <a:rPr lang="en" altLang="en-US" sz="2400" dirty="0"/>
              <a:t>In the first phase </a:t>
            </a:r>
            <a:r>
              <a:rPr lang="sr-Latn-RS" altLang="en-US" sz="2400" dirty="0"/>
              <a:t>(</a:t>
            </a:r>
            <a:r>
              <a:rPr lang="en" altLang="en-US" sz="2400" b="1" dirty="0"/>
              <a:t>G1</a:t>
            </a:r>
            <a:r>
              <a:rPr lang="sr-Latn-RS" altLang="en-US" sz="2400" dirty="0"/>
              <a:t>)</a:t>
            </a:r>
            <a:r>
              <a:rPr lang="en" altLang="en-US" sz="2400" dirty="0"/>
              <a:t>, cell </a:t>
            </a:r>
            <a:r>
              <a:rPr lang="sr-Latn-RS" altLang="en-US" sz="2400" dirty="0"/>
              <a:t>is</a:t>
            </a:r>
            <a:r>
              <a:rPr lang="en" altLang="en-US" sz="2400" dirty="0"/>
              <a:t> prepar</a:t>
            </a:r>
            <a:r>
              <a:rPr lang="sr-Latn-RS" altLang="en-US" sz="2400" dirty="0" err="1"/>
              <a:t>ed</a:t>
            </a:r>
            <a:r>
              <a:rPr lang="en" altLang="en-US" sz="2400" dirty="0"/>
              <a:t> </a:t>
            </a:r>
            <a:r>
              <a:rPr lang="sr-Latn-RS" altLang="en-US" sz="2400" dirty="0"/>
              <a:t>f</a:t>
            </a:r>
            <a:r>
              <a:rPr lang="en" altLang="en-US" sz="2400" dirty="0"/>
              <a:t>or replication </a:t>
            </a:r>
            <a:r>
              <a:rPr lang="sr-Latn-RS" altLang="en-US" sz="2400" dirty="0" err="1"/>
              <a:t>of</a:t>
            </a:r>
            <a:r>
              <a:rPr lang="en" altLang="en-US" sz="2400" dirty="0"/>
              <a:t> DNA, synthesiz</a:t>
            </a:r>
            <a:r>
              <a:rPr lang="sr-Latn-RS" altLang="en-US" sz="2400" dirty="0" err="1"/>
              <a:t>ing</a:t>
            </a:r>
            <a:r>
              <a:rPr lang="en" altLang="en-US" sz="2400" dirty="0"/>
              <a:t> all ne</a:t>
            </a:r>
            <a:r>
              <a:rPr lang="sr-Latn-RS" altLang="en-US" sz="2400" dirty="0" err="1"/>
              <a:t>cessary</a:t>
            </a:r>
            <a:r>
              <a:rPr lang="en" altLang="en-US" sz="2400" dirty="0"/>
              <a:t> enzymes </a:t>
            </a:r>
            <a:r>
              <a:rPr lang="sr-Latn-RS" altLang="en-US" sz="2400" dirty="0"/>
              <a:t>f</a:t>
            </a:r>
            <a:r>
              <a:rPr lang="en" altLang="en-US" sz="2400" dirty="0"/>
              <a:t>or that process. </a:t>
            </a:r>
            <a:endParaRPr lang="sr-Latn-RS" altLang="en-US" sz="2400" dirty="0"/>
          </a:p>
          <a:p>
            <a:pPr>
              <a:lnSpc>
                <a:spcPct val="80000"/>
              </a:lnSpc>
            </a:pPr>
            <a:r>
              <a:rPr lang="en" altLang="en-US" sz="2400" dirty="0"/>
              <a:t>In the next phase </a:t>
            </a:r>
            <a:r>
              <a:rPr lang="sr-Latn-RS" altLang="en-US" sz="2400" dirty="0"/>
              <a:t>(</a:t>
            </a:r>
            <a:r>
              <a:rPr lang="en" altLang="en-US" sz="2400" b="1" dirty="0"/>
              <a:t>S</a:t>
            </a:r>
            <a:r>
              <a:rPr lang="sr-Latn-RS" altLang="en-US" sz="2400" dirty="0"/>
              <a:t>)</a:t>
            </a:r>
            <a:r>
              <a:rPr lang="en" altLang="en-US" sz="2400" dirty="0"/>
              <a:t>, </a:t>
            </a:r>
            <a:r>
              <a:rPr lang="sr-Latn-RS" altLang="en-US" sz="2400" dirty="0" err="1"/>
              <a:t>the</a:t>
            </a:r>
            <a:r>
              <a:rPr lang="sr-Latn-RS" altLang="en-US" sz="2400" dirty="0"/>
              <a:t> </a:t>
            </a:r>
            <a:r>
              <a:rPr lang="en" altLang="en-US" sz="2400" dirty="0"/>
              <a:t>DNA </a:t>
            </a:r>
            <a:r>
              <a:rPr lang="sr-Latn-RS" altLang="en-US" sz="2400" dirty="0"/>
              <a:t>is </a:t>
            </a:r>
            <a:r>
              <a:rPr lang="sr-Latn-RS" altLang="en-US" sz="2400" dirty="0" err="1"/>
              <a:t>replicated</a:t>
            </a:r>
            <a:r>
              <a:rPr lang="sr-Latn-RS" altLang="en-US" sz="2400" dirty="0"/>
              <a:t>.</a:t>
            </a:r>
          </a:p>
          <a:p>
            <a:pPr>
              <a:lnSpc>
                <a:spcPct val="80000"/>
              </a:lnSpc>
            </a:pPr>
            <a:r>
              <a:rPr lang="sr-Latn-RS" altLang="en-US" sz="2400" dirty="0"/>
              <a:t>In </a:t>
            </a:r>
            <a:r>
              <a:rPr lang="sr-Latn-RS" altLang="en-US" sz="2400" dirty="0" err="1"/>
              <a:t>the</a:t>
            </a:r>
            <a:r>
              <a:rPr lang="sr-Latn-RS" altLang="en-US" sz="2400" dirty="0"/>
              <a:t> </a:t>
            </a:r>
            <a:r>
              <a:rPr lang="sr-Latn-RS" altLang="en-US" sz="2400" dirty="0" err="1"/>
              <a:t>third</a:t>
            </a:r>
            <a:r>
              <a:rPr lang="sr-Latn-RS" altLang="en-US" sz="2400" dirty="0"/>
              <a:t> </a:t>
            </a:r>
            <a:r>
              <a:rPr lang="sr-Latn-RS" altLang="en-US" sz="2400" dirty="0" err="1"/>
              <a:t>phase</a:t>
            </a:r>
            <a:r>
              <a:rPr lang="en" altLang="en-US" sz="2400" dirty="0"/>
              <a:t> </a:t>
            </a:r>
            <a:r>
              <a:rPr lang="sr-Latn-RS" altLang="en-US" sz="2400" dirty="0"/>
              <a:t>(</a:t>
            </a:r>
            <a:r>
              <a:rPr lang="en" altLang="en-US" sz="2400" b="1" dirty="0"/>
              <a:t>G2</a:t>
            </a:r>
            <a:r>
              <a:rPr lang="sr-Latn-RS" altLang="en-US" sz="2400" dirty="0"/>
              <a:t>)</a:t>
            </a:r>
            <a:r>
              <a:rPr lang="en" altLang="en-US" sz="2400" dirty="0"/>
              <a:t>, </a:t>
            </a:r>
            <a:r>
              <a:rPr lang="sr-Latn-RS" altLang="en-US" sz="2400" dirty="0" err="1"/>
              <a:t>cell</a:t>
            </a:r>
            <a:r>
              <a:rPr lang="sr-Latn-RS" altLang="en-US" sz="2400" dirty="0"/>
              <a:t> </a:t>
            </a:r>
            <a:r>
              <a:rPr lang="en" altLang="en-US" sz="2400" dirty="0"/>
              <a:t>synthesize</a:t>
            </a:r>
            <a:r>
              <a:rPr lang="sr-Latn-RS" altLang="en-US" sz="2400" dirty="0"/>
              <a:t>s</a:t>
            </a:r>
            <a:r>
              <a:rPr lang="en" altLang="en-US" sz="2400" dirty="0"/>
              <a:t> enzymes and others molecules </a:t>
            </a:r>
            <a:r>
              <a:rPr lang="sr-Latn-RS" altLang="en-US" sz="2400" dirty="0" err="1"/>
              <a:t>necessary</a:t>
            </a:r>
            <a:r>
              <a:rPr lang="sr-Latn-RS" altLang="en-US" sz="2400" dirty="0"/>
              <a:t> f</a:t>
            </a:r>
            <a:r>
              <a:rPr lang="en" altLang="en-US" sz="2400" dirty="0"/>
              <a:t>or mitosis , ie . definitive division on the two cells . </a:t>
            </a:r>
            <a:endParaRPr lang="sr-Latn-RS" altLang="en-US" sz="2400" dirty="0"/>
          </a:p>
          <a:p>
            <a:pPr>
              <a:lnSpc>
                <a:spcPct val="80000"/>
              </a:lnSpc>
            </a:pPr>
            <a:r>
              <a:rPr lang="en" altLang="en-US" sz="2400" dirty="0"/>
              <a:t>In </a:t>
            </a:r>
            <a:r>
              <a:rPr lang="en" altLang="en-US" sz="2400" b="1" dirty="0"/>
              <a:t>mitosis</a:t>
            </a:r>
            <a:r>
              <a:rPr lang="en" altLang="en-US" sz="2400" dirty="0"/>
              <a:t> chromosomes </a:t>
            </a:r>
            <a:r>
              <a:rPr lang="sr-Latn-RS" altLang="en-US" sz="2400" dirty="0"/>
              <a:t>are </a:t>
            </a:r>
            <a:r>
              <a:rPr lang="sr-Latn-RS" altLang="en-US" sz="2400" dirty="0" err="1"/>
              <a:t>condensed</a:t>
            </a:r>
            <a:r>
              <a:rPr lang="en" altLang="en-US" sz="2400" dirty="0"/>
              <a:t>, separat</a:t>
            </a:r>
            <a:r>
              <a:rPr lang="sr-Latn-RS" altLang="en-US" sz="2400" dirty="0" err="1"/>
              <a:t>ed</a:t>
            </a:r>
            <a:r>
              <a:rPr lang="sr-Latn-RS" altLang="en-US" sz="2400" dirty="0"/>
              <a:t>,</a:t>
            </a:r>
            <a:r>
              <a:rPr lang="en" altLang="en-US" sz="2400" dirty="0"/>
              <a:t> and </a:t>
            </a:r>
            <a:r>
              <a:rPr lang="sr-Latn-RS" altLang="en-US" sz="2400" dirty="0" err="1"/>
              <a:t>then</a:t>
            </a:r>
            <a:r>
              <a:rPr lang="sr-Latn-RS" altLang="en-US" sz="2400" dirty="0"/>
              <a:t> </a:t>
            </a:r>
            <a:r>
              <a:rPr lang="en" altLang="en-US" sz="2400" dirty="0"/>
              <a:t>definitive division</a:t>
            </a:r>
            <a:r>
              <a:rPr lang="sr-Latn-RS" altLang="en-US" sz="2400" dirty="0"/>
              <a:t> </a:t>
            </a:r>
            <a:r>
              <a:rPr lang="sr-Latn-RS" altLang="en-US" sz="2400" dirty="0" err="1"/>
              <a:t>of</a:t>
            </a:r>
            <a:r>
              <a:rPr lang="en" altLang="en-US" sz="2400" dirty="0"/>
              <a:t> cell </a:t>
            </a:r>
            <a:r>
              <a:rPr lang="sr-Latn-RS" altLang="en-US" sz="2400" dirty="0"/>
              <a:t>„</a:t>
            </a:r>
            <a:r>
              <a:rPr lang="en" altLang="en-US" sz="2400" dirty="0"/>
              <a:t>mother</a:t>
            </a:r>
            <a:r>
              <a:rPr lang="sr-Latn-RS" altLang="en-US" sz="2400" dirty="0"/>
              <a:t>“</a:t>
            </a:r>
            <a:r>
              <a:rPr lang="en" altLang="en-US" sz="2400" dirty="0"/>
              <a:t> </a:t>
            </a:r>
            <a:r>
              <a:rPr lang="sr-Latn-RS" altLang="en-US" sz="2400" dirty="0"/>
              <a:t>to</a:t>
            </a:r>
            <a:r>
              <a:rPr lang="en" altLang="en-US" sz="2400" dirty="0"/>
              <a:t> the two cells </a:t>
            </a:r>
            <a:r>
              <a:rPr lang="sr-Latn-RS" altLang="en-US" sz="2400" dirty="0"/>
              <a:t>„</a:t>
            </a:r>
            <a:r>
              <a:rPr lang="en" altLang="en-US" sz="2400" dirty="0"/>
              <a:t>daughters</a:t>
            </a:r>
            <a:r>
              <a:rPr lang="sr-Latn-RS" altLang="en-US" sz="2400" dirty="0"/>
              <a:t>“ </a:t>
            </a:r>
            <a:r>
              <a:rPr lang="sr-Latn-RS" altLang="en-US" sz="2400" dirty="0" err="1"/>
              <a:t>occurs</a:t>
            </a:r>
            <a:r>
              <a:rPr lang="sr-Latn-RS" altLang="en-US" sz="2400" dirty="0"/>
              <a:t>.</a:t>
            </a:r>
          </a:p>
          <a:p>
            <a:pPr>
              <a:lnSpc>
                <a:spcPct val="80000"/>
              </a:lnSpc>
            </a:pPr>
            <a:r>
              <a:rPr lang="sr-Latn-RS" altLang="en-US" sz="2400" dirty="0" err="1"/>
              <a:t>When</a:t>
            </a:r>
            <a:r>
              <a:rPr lang="sr-Latn-RS" altLang="en-US" sz="2400" dirty="0"/>
              <a:t> a </a:t>
            </a:r>
            <a:r>
              <a:rPr lang="sr-Latn-RS" altLang="en-US" sz="2400" dirty="0" err="1"/>
              <a:t>cell</a:t>
            </a:r>
            <a:r>
              <a:rPr lang="sr-Latn-RS" altLang="en-US" sz="2400" dirty="0"/>
              <a:t> is </a:t>
            </a:r>
            <a:r>
              <a:rPr lang="sr-Latn-RS" altLang="en-US" sz="2400" dirty="0" err="1"/>
              <a:t>not</a:t>
            </a:r>
            <a:r>
              <a:rPr lang="sr-Latn-RS" altLang="en-US" sz="2400" dirty="0"/>
              <a:t> </a:t>
            </a:r>
            <a:r>
              <a:rPr lang="sr-Latn-RS" altLang="en-US" sz="2400" dirty="0" err="1"/>
              <a:t>preparing</a:t>
            </a:r>
            <a:r>
              <a:rPr lang="sr-Latn-RS" altLang="en-US" sz="2400" dirty="0"/>
              <a:t> </a:t>
            </a:r>
            <a:r>
              <a:rPr lang="sr-Latn-RS" altLang="en-US" sz="2400" dirty="0" err="1"/>
              <a:t>for</a:t>
            </a:r>
            <a:r>
              <a:rPr lang="sr-Latn-RS" altLang="en-US" sz="2400" dirty="0"/>
              <a:t> </a:t>
            </a:r>
            <a:r>
              <a:rPr lang="sr-Latn-RS" altLang="en-US" sz="2400" dirty="0" err="1"/>
              <a:t>division</a:t>
            </a:r>
            <a:r>
              <a:rPr lang="sr-Latn-RS" altLang="en-US" sz="2400" dirty="0"/>
              <a:t>, </a:t>
            </a:r>
            <a:r>
              <a:rPr lang="sr-Latn-RS" altLang="en-US" sz="2400" dirty="0" err="1"/>
              <a:t>it</a:t>
            </a:r>
            <a:r>
              <a:rPr lang="sr-Latn-RS" altLang="en-US" sz="2400" dirty="0"/>
              <a:t> is in </a:t>
            </a:r>
            <a:r>
              <a:rPr lang="sr-Latn-RS" altLang="en-US" sz="2400" dirty="0" err="1"/>
              <a:t>resting</a:t>
            </a:r>
            <a:r>
              <a:rPr lang="sr-Latn-RS" altLang="en-US" sz="2400" dirty="0"/>
              <a:t> </a:t>
            </a:r>
            <a:r>
              <a:rPr lang="sr-Latn-RS" altLang="en-US" sz="2400" dirty="0" err="1"/>
              <a:t>phase</a:t>
            </a:r>
            <a:r>
              <a:rPr lang="sr-Latn-RS" altLang="en-US" sz="2400" dirty="0"/>
              <a:t> (</a:t>
            </a:r>
            <a:r>
              <a:rPr lang="sr-Latn-RS" altLang="en-US" sz="2400" b="1" dirty="0"/>
              <a:t>G0</a:t>
            </a:r>
            <a:r>
              <a:rPr lang="sr-Latn-RS" altLang="en-US" sz="2400" dirty="0"/>
              <a:t>)</a:t>
            </a:r>
            <a:endParaRPr lang="en" alt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969CB0FD-8BD2-2741-C985-CBBF1FD26D75}"/>
              </a:ext>
            </a:extLst>
          </p:cNvPr>
          <p:cNvSpPr>
            <a:spLocks noGrp="1"/>
          </p:cNvSpPr>
          <p:nvPr>
            <p:ph type="title"/>
          </p:nvPr>
        </p:nvSpPr>
        <p:spPr/>
        <p:txBody>
          <a:bodyPr/>
          <a:lstStyle/>
          <a:p>
            <a:r>
              <a:rPr lang="en" altLang="en-US" b="1"/>
              <a:t>Vitamin A derivatives</a:t>
            </a:r>
            <a:endParaRPr lang="en-US" altLang="en-US"/>
          </a:p>
        </p:txBody>
      </p:sp>
      <p:sp>
        <p:nvSpPr>
          <p:cNvPr id="3" name="Content Placeholder 2">
            <a:extLst>
              <a:ext uri="{FF2B5EF4-FFF2-40B4-BE49-F238E27FC236}">
                <a16:creationId xmlns:a16="http://schemas.microsoft.com/office/drawing/2014/main" id="{6717DD29-8005-C053-1122-B5FA565C1C2E}"/>
              </a:ext>
            </a:extLst>
          </p:cNvPr>
          <p:cNvSpPr>
            <a:spLocks noGrp="1"/>
          </p:cNvSpPr>
          <p:nvPr>
            <p:ph idx="1"/>
          </p:nvPr>
        </p:nvSpPr>
        <p:spPr/>
        <p:txBody>
          <a:bodyPr rtlCol="0">
            <a:normAutofit fontScale="85000" lnSpcReduction="20000"/>
          </a:bodyPr>
          <a:lstStyle/>
          <a:p>
            <a:pPr fontAlgn="auto">
              <a:spcAft>
                <a:spcPts val="0"/>
              </a:spcAft>
              <a:defRPr/>
            </a:pPr>
            <a:r>
              <a:rPr lang="en" b="1" dirty="0"/>
              <a:t>Tretinoin </a:t>
            </a:r>
            <a:r>
              <a:rPr lang="en" dirty="0"/>
              <a:t>accelerates </a:t>
            </a:r>
            <a:r>
              <a:rPr lang="en" i="1" dirty="0"/>
              <a:t>the differentiation </a:t>
            </a:r>
            <a:r>
              <a:rPr lang="en" dirty="0"/>
              <a:t>and reduces the proliferation of acute promyelocytic leukemia cells, thus improving the general condition of patients with this disease. It is used together with drugs that act cytolytically on the</a:t>
            </a:r>
            <a:r>
              <a:rPr lang="sr-Latn-RS" dirty="0"/>
              <a:t>se</a:t>
            </a:r>
            <a:r>
              <a:rPr lang="en" dirty="0"/>
              <a:t> cells, such as </a:t>
            </a:r>
            <a:r>
              <a:rPr lang="en" b="1" dirty="0"/>
              <a:t>arsenic trioxide </a:t>
            </a:r>
            <a:r>
              <a:rPr lang="en" dirty="0"/>
              <a:t>. Arsenic trioxide induces remission in 70% of patients with acute promyelocytic leukemia, which has not responded to other types of therapy.</a:t>
            </a:r>
            <a:endParaRPr lang="en-US" dirty="0"/>
          </a:p>
          <a:p>
            <a:pPr fontAlgn="auto">
              <a:spcAft>
                <a:spcPts val="0"/>
              </a:spcAft>
              <a:defRPr/>
            </a:pPr>
            <a:r>
              <a:rPr lang="en" dirty="0"/>
              <a:t>Another derivative of vitamin A, </a:t>
            </a:r>
            <a:r>
              <a:rPr lang="en" b="1" dirty="0"/>
              <a:t>bexarotene </a:t>
            </a:r>
            <a:r>
              <a:rPr lang="en" dirty="0"/>
              <a:t>, selectively activates the retinoid „</a:t>
            </a:r>
            <a:r>
              <a:rPr lang="sr-Latn-RS" dirty="0"/>
              <a:t>X</a:t>
            </a:r>
            <a:r>
              <a:rPr lang="en" dirty="0"/>
              <a:t>" receptor, thereby reducing the proliferation of </a:t>
            </a:r>
            <a:r>
              <a:rPr lang="en" i="1" dirty="0"/>
              <a:t>cutaneous T-cell lymphoma cells </a:t>
            </a:r>
            <a:r>
              <a:rPr lang="en" dirty="0"/>
              <a:t>(eg, mycosis fungoides).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72477F21-C276-F55D-DBE1-CC3C8E33D208}"/>
              </a:ext>
            </a:extLst>
          </p:cNvPr>
          <p:cNvSpPr>
            <a:spLocks noGrp="1" noChangeArrowheads="1"/>
          </p:cNvSpPr>
          <p:nvPr>
            <p:ph type="title"/>
          </p:nvPr>
        </p:nvSpPr>
        <p:spPr/>
        <p:txBody>
          <a:bodyPr/>
          <a:lstStyle/>
          <a:p>
            <a:r>
              <a:rPr lang="en" altLang="en-US" dirty="0"/>
              <a:t>Adverse effects</a:t>
            </a:r>
            <a:r>
              <a:rPr lang="sr-Latn-RS" altLang="en-US" dirty="0"/>
              <a:t> </a:t>
            </a:r>
            <a:r>
              <a:rPr lang="sr-Latn-RS" altLang="en-US" dirty="0" err="1"/>
              <a:t>of</a:t>
            </a:r>
            <a:r>
              <a:rPr lang="sr-Latn-RS" altLang="en-US" dirty="0"/>
              <a:t> </a:t>
            </a:r>
            <a:r>
              <a:rPr lang="sr-Latn-RS" altLang="en-US" dirty="0" err="1"/>
              <a:t>chemotherapy</a:t>
            </a:r>
            <a:endParaRPr lang="en-US" altLang="en-US" dirty="0"/>
          </a:p>
        </p:txBody>
      </p:sp>
      <p:sp>
        <p:nvSpPr>
          <p:cNvPr id="26627" name="Rectangle 3">
            <a:extLst>
              <a:ext uri="{FF2B5EF4-FFF2-40B4-BE49-F238E27FC236}">
                <a16:creationId xmlns:a16="http://schemas.microsoft.com/office/drawing/2014/main" id="{313860E3-202F-CD1D-1A47-2F44E7F06137}"/>
              </a:ext>
            </a:extLst>
          </p:cNvPr>
          <p:cNvSpPr>
            <a:spLocks noGrp="1" noChangeArrowheads="1"/>
          </p:cNvSpPr>
          <p:nvPr>
            <p:ph type="body" idx="1"/>
          </p:nvPr>
        </p:nvSpPr>
        <p:spPr>
          <a:xfrm>
            <a:off x="457200" y="1600200"/>
            <a:ext cx="8229600" cy="5141168"/>
          </a:xfrm>
        </p:spPr>
        <p:txBody>
          <a:bodyPr/>
          <a:lstStyle/>
          <a:p>
            <a:pPr>
              <a:lnSpc>
                <a:spcPct val="80000"/>
              </a:lnSpc>
            </a:pPr>
            <a:r>
              <a:rPr lang="en" altLang="en-US" sz="2000" b="1" i="1" dirty="0"/>
              <a:t>Nausea and vomiting</a:t>
            </a:r>
            <a:r>
              <a:rPr lang="en" altLang="en-US" sz="2000" dirty="0"/>
              <a:t> </a:t>
            </a:r>
            <a:endParaRPr lang="sr-Cyrl-CS" altLang="en-US" sz="2000" dirty="0"/>
          </a:p>
          <a:p>
            <a:pPr>
              <a:lnSpc>
                <a:spcPct val="80000"/>
              </a:lnSpc>
            </a:pPr>
            <a:r>
              <a:rPr lang="en" altLang="en-US" sz="2000" b="1" i="1" dirty="0"/>
              <a:t>Bone marrow suppression</a:t>
            </a:r>
            <a:r>
              <a:rPr lang="en" altLang="en-US" sz="2000" dirty="0"/>
              <a:t> </a:t>
            </a:r>
            <a:endParaRPr lang="sr-Cyrl-CS" altLang="en-US" sz="2000" dirty="0"/>
          </a:p>
          <a:p>
            <a:pPr>
              <a:lnSpc>
                <a:spcPct val="80000"/>
              </a:lnSpc>
            </a:pPr>
            <a:r>
              <a:rPr lang="en" altLang="en-US" sz="2000" b="1" i="1" dirty="0"/>
              <a:t>Alopecia</a:t>
            </a:r>
            <a:r>
              <a:rPr lang="en" altLang="en-US" sz="2000" dirty="0"/>
              <a:t> </a:t>
            </a:r>
            <a:endParaRPr lang="sr-Cyrl-CS" altLang="en-US" sz="2000" dirty="0"/>
          </a:p>
          <a:p>
            <a:pPr>
              <a:lnSpc>
                <a:spcPct val="80000"/>
              </a:lnSpc>
            </a:pPr>
            <a:r>
              <a:rPr lang="en" altLang="en-US" sz="2000" b="1" i="1" dirty="0"/>
              <a:t>Inflammation of the mucous membrane of the oral cavity with the appearance of ulcerations</a:t>
            </a:r>
            <a:r>
              <a:rPr lang="en" altLang="en-US" sz="2000" dirty="0"/>
              <a:t> </a:t>
            </a:r>
            <a:endParaRPr lang="sr-Cyrl-CS" altLang="en-US" sz="2000" dirty="0"/>
          </a:p>
          <a:p>
            <a:pPr>
              <a:lnSpc>
                <a:spcPct val="80000"/>
              </a:lnSpc>
            </a:pPr>
            <a:r>
              <a:rPr lang="en" altLang="en-US" sz="2000" b="1" i="1" dirty="0"/>
              <a:t>Hyperuricemia</a:t>
            </a:r>
            <a:r>
              <a:rPr lang="en" altLang="en-US" sz="2000" dirty="0"/>
              <a:t> </a:t>
            </a:r>
            <a:endParaRPr lang="sr-Cyrl-CS" altLang="en-US" sz="2000" dirty="0"/>
          </a:p>
          <a:p>
            <a:pPr>
              <a:lnSpc>
                <a:spcPct val="80000"/>
              </a:lnSpc>
            </a:pPr>
            <a:r>
              <a:rPr lang="en" altLang="en-US" sz="2000" b="1" dirty="0"/>
              <a:t>teratogenic effect</a:t>
            </a:r>
            <a:r>
              <a:rPr lang="en" altLang="en-US" sz="2000" dirty="0"/>
              <a:t> </a:t>
            </a:r>
            <a:endParaRPr lang="sr-Cyrl-CS" altLang="en-US" sz="2000" dirty="0"/>
          </a:p>
          <a:p>
            <a:pPr>
              <a:lnSpc>
                <a:spcPct val="80000"/>
              </a:lnSpc>
            </a:pPr>
            <a:r>
              <a:rPr lang="en" altLang="en-US" sz="2000" b="1" dirty="0"/>
              <a:t>they reduce the fertility of men and shorten the reproductive life of women </a:t>
            </a:r>
            <a:r>
              <a:rPr lang="en" altLang="en-US" sz="2000" dirty="0"/>
              <a:t>.</a:t>
            </a:r>
            <a:endParaRPr lang="sr-Cyrl-CS" altLang="en-US" sz="2000" dirty="0"/>
          </a:p>
          <a:p>
            <a:pPr>
              <a:lnSpc>
                <a:spcPct val="80000"/>
              </a:lnSpc>
            </a:pPr>
            <a:r>
              <a:rPr lang="en" altLang="en-US" sz="2000" b="1" i="1" dirty="0"/>
              <a:t>Cardiotoxicity</a:t>
            </a:r>
            <a:r>
              <a:rPr lang="en" altLang="en-US" sz="2000" dirty="0"/>
              <a:t> </a:t>
            </a:r>
            <a:endParaRPr lang="sr-Cyrl-CS" altLang="en-US" sz="2000" dirty="0"/>
          </a:p>
          <a:p>
            <a:pPr>
              <a:lnSpc>
                <a:spcPct val="80000"/>
              </a:lnSpc>
            </a:pPr>
            <a:r>
              <a:rPr lang="en" altLang="en-US" sz="2000" b="1" i="1" dirty="0"/>
              <a:t>Toxic effects on the urinary tract</a:t>
            </a:r>
            <a:r>
              <a:rPr lang="en" altLang="en-US" sz="2000" dirty="0"/>
              <a:t> </a:t>
            </a:r>
            <a:endParaRPr lang="sr-Cyrl-CS" altLang="en-US" sz="2000" dirty="0"/>
          </a:p>
          <a:p>
            <a:pPr>
              <a:lnSpc>
                <a:spcPct val="80000"/>
              </a:lnSpc>
            </a:pPr>
            <a:r>
              <a:rPr lang="en" altLang="en-US" sz="2000" b="1" i="1" dirty="0"/>
              <a:t>Liver damage</a:t>
            </a:r>
            <a:r>
              <a:rPr lang="en" altLang="en-US" sz="2000" dirty="0"/>
              <a:t> </a:t>
            </a:r>
            <a:endParaRPr lang="sr-Cyrl-CS" altLang="en-US" sz="2000" dirty="0"/>
          </a:p>
          <a:p>
            <a:pPr>
              <a:lnSpc>
                <a:spcPct val="80000"/>
              </a:lnSpc>
            </a:pPr>
            <a:r>
              <a:rPr lang="en" altLang="en-US" sz="2000" b="1" i="1" dirty="0"/>
              <a:t>Lung damage</a:t>
            </a:r>
            <a:r>
              <a:rPr lang="en" altLang="en-US" sz="2000" dirty="0"/>
              <a:t> </a:t>
            </a:r>
            <a:endParaRPr lang="sr-Cyrl-CS" altLang="en-US" sz="2000" dirty="0"/>
          </a:p>
          <a:p>
            <a:pPr>
              <a:lnSpc>
                <a:spcPct val="80000"/>
              </a:lnSpc>
            </a:pPr>
            <a:r>
              <a:rPr lang="en" altLang="en-US" sz="2000" b="1" i="1" dirty="0"/>
              <a:t>Damage to the skin and its adnexa </a:t>
            </a:r>
            <a:r>
              <a:rPr lang="en" altLang="en-US" sz="2000" dirty="0"/>
              <a:t>is also caused by numerous cytostatics. Fluorouracil, doxorubicin and methotrexate can cause so-called hand-foot syndrome, which manifests as dry, red palms and soles that gradually become hyperpigmented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105DC-5A3C-752B-E9FA-D4FA75521AEA}"/>
              </a:ext>
            </a:extLst>
          </p:cNvPr>
          <p:cNvSpPr>
            <a:spLocks noGrp="1"/>
          </p:cNvSpPr>
          <p:nvPr>
            <p:ph type="title"/>
          </p:nvPr>
        </p:nvSpPr>
        <p:spPr/>
        <p:txBody>
          <a:bodyPr rtlCol="0">
            <a:normAutofit fontScale="90000"/>
          </a:bodyPr>
          <a:lstStyle/>
          <a:p>
            <a:pPr fontAlgn="auto">
              <a:spcAft>
                <a:spcPts val="0"/>
              </a:spcAft>
              <a:defRPr/>
            </a:pPr>
            <a:r>
              <a:rPr lang="en" dirty="0"/>
              <a:t>Treatment of vomiting after administration of cytostatics</a:t>
            </a:r>
            <a:endParaRPr lang="en-US" dirty="0"/>
          </a:p>
        </p:txBody>
      </p:sp>
      <p:sp>
        <p:nvSpPr>
          <p:cNvPr id="3" name="Content Placeholder 2">
            <a:extLst>
              <a:ext uri="{FF2B5EF4-FFF2-40B4-BE49-F238E27FC236}">
                <a16:creationId xmlns:a16="http://schemas.microsoft.com/office/drawing/2014/main" id="{96105ED0-FAC3-EB8A-5B37-4741BE0D1450}"/>
              </a:ext>
            </a:extLst>
          </p:cNvPr>
          <p:cNvSpPr>
            <a:spLocks noGrp="1"/>
          </p:cNvSpPr>
          <p:nvPr>
            <p:ph idx="1"/>
          </p:nvPr>
        </p:nvSpPr>
        <p:spPr>
          <a:xfrm>
            <a:off x="179512" y="1417638"/>
            <a:ext cx="8784976" cy="5257800"/>
          </a:xfrm>
        </p:spPr>
        <p:txBody>
          <a:bodyPr rtlCol="0">
            <a:noAutofit/>
          </a:bodyPr>
          <a:lstStyle/>
          <a:p>
            <a:pPr fontAlgn="auto">
              <a:spcAft>
                <a:spcPts val="0"/>
              </a:spcAft>
              <a:defRPr/>
            </a:pPr>
            <a:r>
              <a:rPr lang="en" sz="1600" b="1" i="1" dirty="0"/>
              <a:t>Nausea and vomiting </a:t>
            </a:r>
            <a:r>
              <a:rPr lang="en" sz="1600" dirty="0"/>
              <a:t>occur very often when using cytostatics. They can be </a:t>
            </a:r>
            <a:r>
              <a:rPr lang="en" sz="1600" i="1" dirty="0"/>
              <a:t>anticipatory </a:t>
            </a:r>
            <a:r>
              <a:rPr lang="en" sz="1600" dirty="0"/>
              <a:t>in nature (occurring before receiving the drug), </a:t>
            </a:r>
            <a:r>
              <a:rPr lang="en" sz="1600" i="1" dirty="0"/>
              <a:t>acute </a:t>
            </a:r>
            <a:r>
              <a:rPr lang="en" sz="1600" dirty="0"/>
              <a:t>in nature (when they occur within 24 hours of receiving therapy) or </a:t>
            </a:r>
            <a:r>
              <a:rPr lang="en" sz="1600" i="1" dirty="0"/>
              <a:t>delayed </a:t>
            </a:r>
            <a:r>
              <a:rPr lang="en" sz="1600" dirty="0"/>
              <a:t>(when they occur after 24 hours of receiving therapy). Although they can occur with the use of all cytostatics, nausea and vomiting most often occur with the use of cisplatin, dacarbazine, cyclophosphamide, methotrexate, doxorubicin and mitoxantrone.</a:t>
            </a:r>
            <a:endParaRPr lang="en-US" sz="1600" dirty="0"/>
          </a:p>
          <a:p>
            <a:pPr fontAlgn="auto">
              <a:spcAft>
                <a:spcPts val="0"/>
              </a:spcAft>
              <a:defRPr/>
            </a:pPr>
            <a:r>
              <a:rPr lang="en" sz="1600" dirty="0"/>
              <a:t>To prevent nausea and vomiting during the application of cytostatics with a lower emetogenic potential, domperidone or one of the phenothiazines is used, at the latest one hour before the start of cytostatic administration, and continues with its application up to 24 hours after chemotherapy. If the vomiting is anticipatory, lorazepam is indicated, and if the vomiting is delayed, it should be given dexamethasone</a:t>
            </a:r>
            <a:r>
              <a:rPr lang="sr-Latn-RS" sz="1600" dirty="0"/>
              <a:t>, </a:t>
            </a:r>
            <a:r>
              <a:rPr lang="sr-Latn-RS" sz="1600" dirty="0" err="1"/>
              <a:t>too</a:t>
            </a:r>
            <a:r>
              <a:rPr lang="sr-Latn-RS" sz="1600" dirty="0"/>
              <a:t>.</a:t>
            </a:r>
            <a:endParaRPr lang="en-US" sz="1600" dirty="0"/>
          </a:p>
          <a:p>
            <a:pPr fontAlgn="auto">
              <a:spcAft>
                <a:spcPts val="0"/>
              </a:spcAft>
              <a:defRPr/>
            </a:pPr>
            <a:r>
              <a:rPr lang="en" sz="1600" dirty="0"/>
              <a:t>If cytostatics with high emetogenic potential are used, the drugs of choice to prevent vomiting are 5HT </a:t>
            </a:r>
            <a:r>
              <a:rPr lang="en" sz="1600" baseline="-25000" dirty="0"/>
              <a:t>3 </a:t>
            </a:r>
            <a:r>
              <a:rPr lang="en" sz="1600" dirty="0"/>
              <a:t>receptor blockers : </a:t>
            </a:r>
            <a:r>
              <a:rPr lang="en" sz="1600" b="1" dirty="0"/>
              <a:t>ondansetron, granisetron, dolasetron and palonosetron </a:t>
            </a:r>
            <a:r>
              <a:rPr lang="en" sz="1600" dirty="0"/>
              <a:t>. Ondansetron is given parenterally (32 mg before chemotherapy, then the same dose is repeated after 24 hours) or orally (8 mg every 8 hours). 5HT </a:t>
            </a:r>
            <a:r>
              <a:rPr lang="en" sz="1600" baseline="-25000" dirty="0"/>
              <a:t>3 </a:t>
            </a:r>
            <a:r>
              <a:rPr lang="en" sz="1600" dirty="0"/>
              <a:t>receptor blockers are more effective if given together with dexamethasone (6-10 mg before chemotherapy).</a:t>
            </a:r>
            <a:endParaRPr lang="en-US" sz="1600" dirty="0"/>
          </a:p>
          <a:p>
            <a:pPr fontAlgn="auto">
              <a:spcAft>
                <a:spcPts val="0"/>
              </a:spcAft>
              <a:defRPr/>
            </a:pPr>
            <a:r>
              <a:rPr lang="sr-Latn-RS" sz="1600" dirty="0" err="1"/>
              <a:t>When</a:t>
            </a:r>
            <a:r>
              <a:rPr lang="en" sz="1600" dirty="0"/>
              <a:t> cisplatin and other the most emetogenic cytostatics </a:t>
            </a:r>
            <a:r>
              <a:rPr lang="sr-Latn-RS" sz="1600" dirty="0"/>
              <a:t>are </a:t>
            </a:r>
            <a:r>
              <a:rPr lang="sr-Latn-RS" sz="1600" dirty="0" err="1"/>
              <a:t>given</a:t>
            </a:r>
            <a:r>
              <a:rPr lang="en" sz="1600" dirty="0"/>
              <a:t>, </a:t>
            </a:r>
            <a:r>
              <a:rPr lang="sr-Latn-RS" sz="1600" dirty="0"/>
              <a:t>a </a:t>
            </a:r>
            <a:r>
              <a:rPr lang="en" sz="1600" dirty="0"/>
              <a:t>combin</a:t>
            </a:r>
            <a:r>
              <a:rPr lang="sr-Latn-RS" sz="1600" dirty="0" err="1"/>
              <a:t>ation</a:t>
            </a:r>
            <a:r>
              <a:rPr lang="sr-Latn-RS" sz="1600" dirty="0"/>
              <a:t> </a:t>
            </a:r>
            <a:r>
              <a:rPr lang="sr-Latn-RS" sz="1600" dirty="0" err="1"/>
              <a:t>of</a:t>
            </a:r>
            <a:r>
              <a:rPr lang="en" sz="1600" dirty="0"/>
              <a:t> 5HT</a:t>
            </a:r>
            <a:r>
              <a:rPr lang="en" sz="1600" baseline="-25000" dirty="0"/>
              <a:t>3 </a:t>
            </a:r>
            <a:r>
              <a:rPr lang="en" sz="1600" dirty="0"/>
              <a:t>blocker</a:t>
            </a:r>
            <a:r>
              <a:rPr lang="sr-Latn-RS" sz="1600" dirty="0"/>
              <a:t>,</a:t>
            </a:r>
            <a:r>
              <a:rPr lang="en" sz="1600" dirty="0"/>
              <a:t> dexamethasone </a:t>
            </a:r>
            <a:r>
              <a:rPr lang="sr-Latn-RS" sz="1600" dirty="0" err="1"/>
              <a:t>and</a:t>
            </a:r>
            <a:r>
              <a:rPr lang="sr-Latn-RS" sz="1600" dirty="0"/>
              <a:t> </a:t>
            </a:r>
            <a:r>
              <a:rPr lang="en" sz="1600" i="1" dirty="0"/>
              <a:t>a neurokinin-1 receptor blocker</a:t>
            </a:r>
            <a:r>
              <a:rPr lang="en" sz="1600" dirty="0"/>
              <a:t> </a:t>
            </a:r>
            <a:r>
              <a:rPr lang="en" sz="1600" b="1" dirty="0"/>
              <a:t>aprepitant</a:t>
            </a:r>
            <a:r>
              <a:rPr lang="en" sz="1600" dirty="0"/>
              <a:t>, </a:t>
            </a:r>
            <a:r>
              <a:rPr lang="sr-Latn-RS" sz="1600" dirty="0"/>
              <a:t>is </a:t>
            </a:r>
            <a:r>
              <a:rPr lang="sr-Latn-RS" sz="1600" dirty="0" err="1"/>
              <a:t>used</a:t>
            </a:r>
            <a:r>
              <a:rPr lang="sr-Latn-RS" sz="1600" dirty="0"/>
              <a:t> </a:t>
            </a:r>
            <a:r>
              <a:rPr lang="sr-Latn-RS" sz="1600" dirty="0" err="1"/>
              <a:t>for</a:t>
            </a:r>
            <a:r>
              <a:rPr lang="sr-Latn-RS" sz="1600" dirty="0"/>
              <a:t> </a:t>
            </a:r>
            <a:r>
              <a:rPr lang="sr-Latn-RS" sz="1600" dirty="0" err="1"/>
              <a:t>treatment</a:t>
            </a:r>
            <a:r>
              <a:rPr lang="sr-Latn-RS" sz="1600" dirty="0"/>
              <a:t> </a:t>
            </a:r>
            <a:r>
              <a:rPr lang="sr-Latn-RS" sz="1600" dirty="0" err="1"/>
              <a:t>of</a:t>
            </a:r>
            <a:r>
              <a:rPr lang="sr-Latn-RS" sz="1600" dirty="0"/>
              <a:t> </a:t>
            </a:r>
            <a:r>
              <a:rPr lang="sr-Latn-RS" sz="1600" dirty="0" err="1"/>
              <a:t>vomiting</a:t>
            </a:r>
            <a:r>
              <a:rPr lang="en" sz="1600" dirty="0"/>
              <a:t>. </a:t>
            </a:r>
            <a:r>
              <a:rPr lang="sr-Latn-RS" sz="1600" dirty="0" err="1"/>
              <a:t>This</a:t>
            </a:r>
            <a:r>
              <a:rPr lang="sr-Latn-RS" sz="1600" dirty="0"/>
              <a:t> </a:t>
            </a:r>
            <a:r>
              <a:rPr lang="sr-Latn-RS" sz="1600" dirty="0" err="1"/>
              <a:t>combination</a:t>
            </a:r>
            <a:r>
              <a:rPr lang="sr-Latn-RS" sz="1600" dirty="0"/>
              <a:t> is </a:t>
            </a:r>
            <a:r>
              <a:rPr lang="sr-Latn-RS" sz="1600" dirty="0" err="1"/>
              <a:t>given</a:t>
            </a:r>
            <a:r>
              <a:rPr lang="sr-Latn-RS" sz="1600" dirty="0"/>
              <a:t> </a:t>
            </a:r>
            <a:r>
              <a:rPr lang="sr-Latn-RS" sz="1600" dirty="0" err="1"/>
              <a:t>for</a:t>
            </a:r>
            <a:r>
              <a:rPr lang="en" sz="1600" dirty="0"/>
              <a:t> three days, </a:t>
            </a:r>
            <a:r>
              <a:rPr lang="sr-Latn-RS" sz="1600" dirty="0" err="1"/>
              <a:t>starting</a:t>
            </a:r>
            <a:r>
              <a:rPr lang="en" sz="1600" dirty="0"/>
              <a:t> before </a:t>
            </a:r>
            <a:r>
              <a:rPr lang="sr-Latn-RS" sz="1600" dirty="0" err="1"/>
              <a:t>administration</a:t>
            </a:r>
            <a:r>
              <a:rPr lang="sr-Latn-RS" sz="1600" dirty="0"/>
              <a:t> </a:t>
            </a:r>
            <a:r>
              <a:rPr lang="sr-Latn-RS" sz="1600" dirty="0" err="1"/>
              <a:t>of</a:t>
            </a:r>
            <a:r>
              <a:rPr lang="sr-Latn-RS" sz="1600" dirty="0"/>
              <a:t> </a:t>
            </a:r>
            <a:r>
              <a:rPr lang="en" sz="1600" dirty="0"/>
              <a:t>chemotherapy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4CE8BE1B-4318-6ABD-4150-6AFA437CF39C}"/>
              </a:ext>
            </a:extLst>
          </p:cNvPr>
          <p:cNvSpPr>
            <a:spLocks noGrp="1" noChangeArrowheads="1"/>
          </p:cNvSpPr>
          <p:nvPr>
            <p:ph type="title"/>
          </p:nvPr>
        </p:nvSpPr>
        <p:spPr/>
        <p:txBody>
          <a:bodyPr/>
          <a:lstStyle/>
          <a:p>
            <a:r>
              <a:rPr lang="en" altLang="en-US" b="1" u="sng"/>
              <a:t>Alkylating agents</a:t>
            </a:r>
            <a:endParaRPr lang="en-US" altLang="en-US" b="1" u="sng"/>
          </a:p>
        </p:txBody>
      </p:sp>
      <p:sp>
        <p:nvSpPr>
          <p:cNvPr id="4101" name="Rectangle 5">
            <a:extLst>
              <a:ext uri="{FF2B5EF4-FFF2-40B4-BE49-F238E27FC236}">
                <a16:creationId xmlns:a16="http://schemas.microsoft.com/office/drawing/2014/main" id="{A3BFC18C-8B67-6378-78A7-922AC0437A97}"/>
              </a:ext>
            </a:extLst>
          </p:cNvPr>
          <p:cNvSpPr>
            <a:spLocks noGrp="1" noChangeArrowheads="1"/>
          </p:cNvSpPr>
          <p:nvPr>
            <p:ph type="body" sz="half" idx="2"/>
          </p:nvPr>
        </p:nvSpPr>
        <p:spPr>
          <a:xfrm>
            <a:off x="539552" y="1600200"/>
            <a:ext cx="8147248" cy="4852988"/>
          </a:xfrm>
        </p:spPr>
        <p:txBody>
          <a:bodyPr/>
          <a:lstStyle/>
          <a:p>
            <a:pPr>
              <a:lnSpc>
                <a:spcPct val="80000"/>
              </a:lnSpc>
            </a:pPr>
            <a:r>
              <a:rPr lang="en" altLang="en-US" sz="2800" dirty="0"/>
              <a:t>In </a:t>
            </a:r>
            <a:r>
              <a:rPr lang="sr-Latn-RS" altLang="en-US" sz="2800" dirty="0" err="1"/>
              <a:t>the</a:t>
            </a:r>
            <a:r>
              <a:rPr lang="en" altLang="en-US" sz="2800" dirty="0"/>
              <a:t> molecule</a:t>
            </a:r>
            <a:r>
              <a:rPr lang="sr-Latn-RS" altLang="en-US" sz="2800" dirty="0"/>
              <a:t> </a:t>
            </a:r>
            <a:r>
              <a:rPr lang="sr-Latn-RS" altLang="en-US" sz="2800" dirty="0" err="1"/>
              <a:t>of</a:t>
            </a:r>
            <a:r>
              <a:rPr lang="en" altLang="en-US" sz="2800" dirty="0"/>
              <a:t> these substances </a:t>
            </a:r>
            <a:r>
              <a:rPr lang="sr-Latn-RS" altLang="en-US" sz="2800" dirty="0" err="1"/>
              <a:t>there</a:t>
            </a:r>
            <a:r>
              <a:rPr lang="sr-Latn-RS" altLang="en-US" sz="2800" dirty="0"/>
              <a:t> are </a:t>
            </a:r>
            <a:r>
              <a:rPr lang="en" altLang="en-US" sz="2800" dirty="0"/>
              <a:t>alkyl radicals, </a:t>
            </a:r>
            <a:r>
              <a:rPr lang="sr-Latn-RS" altLang="en-US" sz="2800" dirty="0" err="1"/>
              <a:t>which</a:t>
            </a:r>
            <a:r>
              <a:rPr lang="sr-Latn-RS" altLang="en-US" sz="2800" dirty="0"/>
              <a:t> </a:t>
            </a:r>
            <a:r>
              <a:rPr lang="en" altLang="en-US" sz="2800" dirty="0"/>
              <a:t>eas</a:t>
            </a:r>
            <a:r>
              <a:rPr lang="sr-Latn-RS" altLang="en-US" sz="2800" dirty="0" err="1"/>
              <a:t>il</a:t>
            </a:r>
            <a:r>
              <a:rPr lang="en" altLang="en-US" sz="2800" dirty="0"/>
              <a:t>y bind </a:t>
            </a:r>
            <a:r>
              <a:rPr lang="sr-Latn-RS" altLang="en-US" sz="2800" dirty="0"/>
              <a:t>f</a:t>
            </a:r>
            <a:r>
              <a:rPr lang="en" altLang="en-US" sz="2800" dirty="0"/>
              <a:t>or nitrogen atoms in purine and pyrimidine bases</a:t>
            </a:r>
            <a:r>
              <a:rPr lang="sr-Latn-RS" altLang="en-US" sz="2800" dirty="0"/>
              <a:t> </a:t>
            </a:r>
            <a:r>
              <a:rPr lang="sr-Latn-RS" altLang="en-US" sz="2800" dirty="0" err="1"/>
              <a:t>of</a:t>
            </a:r>
            <a:r>
              <a:rPr lang="en" altLang="en-US" sz="2800" dirty="0"/>
              <a:t> nucleic acid.</a:t>
            </a:r>
            <a:endParaRPr lang="sr-Cyrl-CS" altLang="en-US" sz="2800" dirty="0"/>
          </a:p>
          <a:p>
            <a:pPr>
              <a:lnSpc>
                <a:spcPct val="80000"/>
              </a:lnSpc>
            </a:pPr>
            <a:r>
              <a:rPr lang="en" altLang="en-US" sz="2800" dirty="0"/>
              <a:t>Usually </a:t>
            </a:r>
            <a:r>
              <a:rPr lang="sr-Latn-RS" altLang="en-US" sz="2800" dirty="0" err="1"/>
              <a:t>these</a:t>
            </a:r>
            <a:r>
              <a:rPr lang="sr-Latn-RS" altLang="en-US" sz="2800" dirty="0"/>
              <a:t> </a:t>
            </a:r>
            <a:r>
              <a:rPr lang="sr-Latn-RS" altLang="en-US" sz="2800" dirty="0" err="1"/>
              <a:t>drugs</a:t>
            </a:r>
            <a:r>
              <a:rPr lang="en" altLang="en-US" sz="2800" dirty="0"/>
              <a:t> bind </a:t>
            </a:r>
            <a:r>
              <a:rPr lang="sr-Latn-RS" altLang="en-US" sz="2800" dirty="0"/>
              <a:t>f</a:t>
            </a:r>
            <a:r>
              <a:rPr lang="en" altLang="en-US" sz="2800" dirty="0"/>
              <a:t>or </a:t>
            </a:r>
            <a:r>
              <a:rPr lang="en" altLang="en-US" sz="2800" b="1" i="1" dirty="0"/>
              <a:t>nitrogen on the position 7 </a:t>
            </a:r>
            <a:r>
              <a:rPr lang="en" altLang="en-US" sz="2800" dirty="0"/>
              <a:t>in purine nucleus (guanine).</a:t>
            </a:r>
            <a:endParaRPr lang="sr-Cyrl-CS" altLang="en-US" sz="2800" dirty="0"/>
          </a:p>
          <a:p>
            <a:pPr>
              <a:lnSpc>
                <a:spcPct val="80000"/>
              </a:lnSpc>
            </a:pPr>
            <a:r>
              <a:rPr lang="en" altLang="en-US" sz="2800" dirty="0"/>
              <a:t>Consequence</a:t>
            </a:r>
            <a:r>
              <a:rPr lang="sr-Latn-RS" altLang="en-US" sz="2800" dirty="0"/>
              <a:t> </a:t>
            </a:r>
            <a:r>
              <a:rPr lang="sr-Latn-RS" altLang="en-US" sz="2800" dirty="0" err="1"/>
              <a:t>of</a:t>
            </a:r>
            <a:r>
              <a:rPr lang="en" altLang="en-US" sz="2800" dirty="0"/>
              <a:t> alkylati</a:t>
            </a:r>
            <a:r>
              <a:rPr lang="sr-Latn-RS" altLang="en-US" sz="2800" dirty="0" err="1"/>
              <a:t>ng</a:t>
            </a:r>
            <a:r>
              <a:rPr lang="en" altLang="en-US" sz="2800" dirty="0"/>
              <a:t> guanine </a:t>
            </a:r>
            <a:r>
              <a:rPr lang="sr-Latn-RS" altLang="en-US" sz="2800" dirty="0"/>
              <a:t>is </a:t>
            </a:r>
            <a:r>
              <a:rPr lang="en" altLang="en-US" sz="2800" dirty="0"/>
              <a:t>crosswise binding of </a:t>
            </a:r>
            <a:r>
              <a:rPr lang="sr-Latn-RS" altLang="en-US" sz="2800" dirty="0" err="1"/>
              <a:t>two</a:t>
            </a:r>
            <a:r>
              <a:rPr lang="en" altLang="en-US" sz="2800" dirty="0"/>
              <a:t> strands of DNA.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80A775E5-ABFA-B083-19E9-561DB6237F77}"/>
              </a:ext>
            </a:extLst>
          </p:cNvPr>
          <p:cNvSpPr>
            <a:spLocks noGrp="1" noChangeArrowheads="1"/>
          </p:cNvSpPr>
          <p:nvPr>
            <p:ph type="title"/>
          </p:nvPr>
        </p:nvSpPr>
        <p:spPr/>
        <p:txBody>
          <a:bodyPr/>
          <a:lstStyle/>
          <a:p>
            <a:r>
              <a:rPr lang="en" altLang="en-US" b="1" u="sng"/>
              <a:t>Alkylating agents</a:t>
            </a:r>
            <a:endParaRPr lang="en-US" altLang="en-US" b="1" u="sng"/>
          </a:p>
        </p:txBody>
      </p:sp>
      <p:sp>
        <p:nvSpPr>
          <p:cNvPr id="5123" name="Rectangle 3">
            <a:extLst>
              <a:ext uri="{FF2B5EF4-FFF2-40B4-BE49-F238E27FC236}">
                <a16:creationId xmlns:a16="http://schemas.microsoft.com/office/drawing/2014/main" id="{7E02DABE-14C4-024B-D05C-6CC76166AD94}"/>
              </a:ext>
            </a:extLst>
          </p:cNvPr>
          <p:cNvSpPr>
            <a:spLocks noGrp="1" noChangeArrowheads="1"/>
          </p:cNvSpPr>
          <p:nvPr>
            <p:ph type="body" idx="1"/>
          </p:nvPr>
        </p:nvSpPr>
        <p:spPr/>
        <p:txBody>
          <a:bodyPr/>
          <a:lstStyle/>
          <a:p>
            <a:pPr>
              <a:lnSpc>
                <a:spcPct val="90000"/>
              </a:lnSpc>
            </a:pPr>
            <a:r>
              <a:rPr lang="en" altLang="en-US" sz="2800" b="1" dirty="0"/>
              <a:t>Nitrogen blister</a:t>
            </a:r>
            <a:r>
              <a:rPr lang="sr-Latn-RS" altLang="en-US" sz="2800" b="1" dirty="0" err="1"/>
              <a:t>ing</a:t>
            </a:r>
            <a:r>
              <a:rPr lang="sr-Latn-RS" altLang="en-US" sz="2800" b="1" dirty="0"/>
              <a:t> </a:t>
            </a:r>
            <a:r>
              <a:rPr lang="sr-Latn-RS" altLang="en-US" sz="2800" b="1" dirty="0" err="1"/>
              <a:t>agents</a:t>
            </a:r>
            <a:r>
              <a:rPr lang="en" altLang="en-US" sz="2800" b="1" dirty="0"/>
              <a:t>. </a:t>
            </a:r>
            <a:r>
              <a:rPr lang="en" altLang="en-US" sz="2800" dirty="0"/>
              <a:t>The most important representatives of this subgroup are mechloretamine, cyclophosphamide, ifosfamide, chlorambucil and melphalan.</a:t>
            </a:r>
            <a:endParaRPr lang="sr-Cyrl-CS" altLang="en-US" sz="2800" dirty="0"/>
          </a:p>
          <a:p>
            <a:pPr>
              <a:lnSpc>
                <a:spcPct val="90000"/>
              </a:lnSpc>
            </a:pPr>
            <a:r>
              <a:rPr lang="en" altLang="en-US" sz="2800" b="1" dirty="0"/>
              <a:t>Nitrosoureas. </a:t>
            </a:r>
            <a:r>
              <a:rPr lang="en" altLang="en-US" sz="2800" dirty="0"/>
              <a:t>These drugs are </a:t>
            </a:r>
            <a:r>
              <a:rPr lang="sr-Latn-RS" altLang="en-US" sz="2800" dirty="0" err="1"/>
              <a:t>very</a:t>
            </a:r>
            <a:r>
              <a:rPr lang="sr-Latn-RS" altLang="en-US" sz="2800" dirty="0"/>
              <a:t> </a:t>
            </a:r>
            <a:r>
              <a:rPr lang="en" altLang="en-US" sz="2800" dirty="0"/>
              <a:t>liposoluble ( </a:t>
            </a:r>
            <a:r>
              <a:rPr lang="en" altLang="en-US" sz="2800" u="sng" dirty="0"/>
              <a:t>lomustine </a:t>
            </a:r>
            <a:r>
              <a:rPr lang="en" altLang="en-US" sz="2800" dirty="0"/>
              <a:t>- CCNU, </a:t>
            </a:r>
            <a:r>
              <a:rPr lang="en" altLang="en-US" sz="2800" u="sng" dirty="0"/>
              <a:t>carmustine </a:t>
            </a:r>
            <a:r>
              <a:rPr lang="en" altLang="en-US" sz="2800" dirty="0"/>
              <a:t>- BCNU, </a:t>
            </a:r>
            <a:r>
              <a:rPr lang="en" altLang="en-US" sz="2800" u="sng" dirty="0"/>
              <a:t>semustine </a:t>
            </a:r>
            <a:r>
              <a:rPr lang="en" altLang="en-US" sz="2800" dirty="0"/>
              <a:t>- methyl-CCNU), which allows them to easily penetrate </a:t>
            </a:r>
            <a:r>
              <a:rPr lang="sr-Latn-RS" altLang="en-US" sz="2800" dirty="0"/>
              <a:t>to </a:t>
            </a:r>
            <a:r>
              <a:rPr lang="en" altLang="en-US" sz="2800" dirty="0"/>
              <a:t>the central nervous system</a:t>
            </a:r>
            <a:endParaRPr lang="sr-Cyrl-CS" altLang="en-US" sz="2800" dirty="0"/>
          </a:p>
          <a:p>
            <a:pPr>
              <a:lnSpc>
                <a:spcPct val="90000"/>
              </a:lnSpc>
            </a:pPr>
            <a:r>
              <a:rPr lang="en" altLang="en-US" sz="2800" dirty="0"/>
              <a:t>Streptozotocin</a:t>
            </a:r>
          </a:p>
          <a:p>
            <a:pPr>
              <a:lnSpc>
                <a:spcPct val="90000"/>
              </a:lnSpc>
            </a:pPr>
            <a:r>
              <a:rPr lang="en" altLang="en-US" sz="2800" u="sng" dirty="0"/>
              <a:t>Temozol</a:t>
            </a:r>
            <a:r>
              <a:rPr lang="sr-Latn-RS" altLang="en-US" sz="2800" u="sng" dirty="0"/>
              <a:t>o</a:t>
            </a:r>
            <a:r>
              <a:rPr lang="en" altLang="en-US" sz="2800" u="sng" dirty="0"/>
              <a:t>mide</a:t>
            </a:r>
            <a:r>
              <a:rPr lang="en" altLang="en-US" sz="2800"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23F6371-C64B-0196-17BA-6757FDBA1045}"/>
              </a:ext>
            </a:extLst>
          </p:cNvPr>
          <p:cNvSpPr>
            <a:spLocks noGrp="1" noChangeArrowheads="1"/>
          </p:cNvSpPr>
          <p:nvPr>
            <p:ph type="title"/>
          </p:nvPr>
        </p:nvSpPr>
        <p:spPr/>
        <p:txBody>
          <a:bodyPr/>
          <a:lstStyle/>
          <a:p>
            <a:r>
              <a:rPr lang="en" altLang="en-US" b="1" u="sng"/>
              <a:t>Alkylating agents</a:t>
            </a:r>
            <a:endParaRPr lang="en-US" altLang="en-US" b="1" u="sng"/>
          </a:p>
        </p:txBody>
      </p:sp>
      <p:sp>
        <p:nvSpPr>
          <p:cNvPr id="6147" name="Rectangle 3">
            <a:extLst>
              <a:ext uri="{FF2B5EF4-FFF2-40B4-BE49-F238E27FC236}">
                <a16:creationId xmlns:a16="http://schemas.microsoft.com/office/drawing/2014/main" id="{C65BCE67-7688-CD3B-6617-EE3F8312C2B7}"/>
              </a:ext>
            </a:extLst>
          </p:cNvPr>
          <p:cNvSpPr>
            <a:spLocks noGrp="1" noChangeArrowheads="1"/>
          </p:cNvSpPr>
          <p:nvPr>
            <p:ph type="body" idx="1"/>
          </p:nvPr>
        </p:nvSpPr>
        <p:spPr/>
        <p:txBody>
          <a:bodyPr/>
          <a:lstStyle/>
          <a:p>
            <a:r>
              <a:rPr lang="en" altLang="en-US" b="1" dirty="0"/>
              <a:t>Alkyl sulfonates </a:t>
            </a:r>
            <a:r>
              <a:rPr lang="en" altLang="en-US" dirty="0"/>
              <a:t>. The only representative of this group that is used in practice is </a:t>
            </a:r>
            <a:r>
              <a:rPr lang="en" altLang="en-US" u="sng" dirty="0"/>
              <a:t>busulfan </a:t>
            </a:r>
            <a:r>
              <a:rPr lang="en" altLang="en-US" dirty="0"/>
              <a:t>.</a:t>
            </a:r>
            <a:endParaRPr lang="sr-Cyrl-CS" altLang="en-US" dirty="0"/>
          </a:p>
          <a:p>
            <a:r>
              <a:rPr lang="en" altLang="en-US" b="1" dirty="0"/>
              <a:t>Ethylen</a:t>
            </a:r>
            <a:r>
              <a:rPr lang="sr-Latn-RS" altLang="en-US" b="1" dirty="0"/>
              <a:t>e</a:t>
            </a:r>
            <a:r>
              <a:rPr lang="en" altLang="en-US" b="1" dirty="0"/>
              <a:t>imines </a:t>
            </a:r>
            <a:r>
              <a:rPr lang="en" altLang="en-US" dirty="0"/>
              <a:t>. The representative of this group that is used clinically is </a:t>
            </a:r>
            <a:r>
              <a:rPr lang="en" altLang="en-US" u="sng" dirty="0"/>
              <a:t>thiotepa</a:t>
            </a:r>
            <a:r>
              <a:rPr lang="en" altLang="en-US" dirty="0"/>
              <a:t>. This medicine is </a:t>
            </a:r>
            <a:r>
              <a:rPr lang="en" altLang="en-US" i="1" dirty="0"/>
              <a:t>directly introduced into the bladder</a:t>
            </a:r>
            <a:r>
              <a:rPr lang="en" altLang="en-US" dirty="0"/>
              <a:t> </a:t>
            </a:r>
            <a:endParaRPr lang="sr-Cyrl-CS" altLang="en-US" dirty="0"/>
          </a:p>
          <a:p>
            <a:r>
              <a:rPr lang="en" altLang="en-US" b="1" dirty="0"/>
              <a:t>Triazenes</a:t>
            </a:r>
            <a:r>
              <a:rPr lang="en" altLang="en-US" dirty="0"/>
              <a:t>. </a:t>
            </a:r>
            <a:r>
              <a:rPr lang="en" altLang="en-US" u="sng" dirty="0"/>
              <a:t>Dacarbazine</a:t>
            </a:r>
            <a:r>
              <a:rPr lang="en" altLang="en-US" dirty="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0F5D1CC-67BB-3D93-F49E-CC9873BA31EB}"/>
              </a:ext>
            </a:extLst>
          </p:cNvPr>
          <p:cNvSpPr>
            <a:spLocks noGrp="1" noChangeArrowheads="1"/>
          </p:cNvSpPr>
          <p:nvPr>
            <p:ph type="title"/>
          </p:nvPr>
        </p:nvSpPr>
        <p:spPr/>
        <p:txBody>
          <a:bodyPr/>
          <a:lstStyle/>
          <a:p>
            <a:r>
              <a:rPr lang="en" altLang="en-US" b="1" u="sng"/>
              <a:t>Antimetabolites</a:t>
            </a:r>
            <a:endParaRPr lang="en-US" altLang="en-US" b="1" u="sng"/>
          </a:p>
        </p:txBody>
      </p:sp>
      <p:sp>
        <p:nvSpPr>
          <p:cNvPr id="7171" name="Rectangle 3">
            <a:extLst>
              <a:ext uri="{FF2B5EF4-FFF2-40B4-BE49-F238E27FC236}">
                <a16:creationId xmlns:a16="http://schemas.microsoft.com/office/drawing/2014/main" id="{990DC525-E71B-37EF-8B55-345736F5D431}"/>
              </a:ext>
            </a:extLst>
          </p:cNvPr>
          <p:cNvSpPr>
            <a:spLocks noGrp="1" noChangeArrowheads="1"/>
          </p:cNvSpPr>
          <p:nvPr>
            <p:ph type="body" idx="1"/>
          </p:nvPr>
        </p:nvSpPr>
        <p:spPr/>
        <p:txBody>
          <a:bodyPr/>
          <a:lstStyle/>
          <a:p>
            <a:r>
              <a:rPr lang="en" altLang="en-US" i="1"/>
              <a:t>folate analogues </a:t>
            </a:r>
            <a:r>
              <a:rPr lang="en" altLang="en-US"/>
              <a:t>(methotrexate),</a:t>
            </a:r>
            <a:endParaRPr lang="sr-Cyrl-CS" altLang="en-US"/>
          </a:p>
          <a:p>
            <a:r>
              <a:rPr lang="en" altLang="en-US" i="1"/>
              <a:t>purine analogs </a:t>
            </a:r>
            <a:r>
              <a:rPr lang="en" altLang="en-US"/>
              <a:t>(mercaptopurine, thioguanine, fludarabine, cladribine, pentostatin) and</a:t>
            </a:r>
            <a:endParaRPr lang="sr-Cyrl-CS" altLang="en-US"/>
          </a:p>
          <a:p>
            <a:r>
              <a:rPr lang="en" altLang="en-US" i="1"/>
              <a:t>pyrimidine analogues </a:t>
            </a:r>
            <a:r>
              <a:rPr lang="en" altLang="en-US"/>
              <a:t>(5-fluorouracil, capecitabine - which is metabolized to 5-fluorouracil, cytarabine, gemcitabine)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1C663F60-D292-F5F1-23B3-1FDB6ABF0414}"/>
              </a:ext>
            </a:extLst>
          </p:cNvPr>
          <p:cNvSpPr>
            <a:spLocks noGrp="1" noChangeArrowheads="1"/>
          </p:cNvSpPr>
          <p:nvPr>
            <p:ph type="title"/>
          </p:nvPr>
        </p:nvSpPr>
        <p:spPr/>
        <p:txBody>
          <a:bodyPr/>
          <a:lstStyle/>
          <a:p>
            <a:r>
              <a:rPr lang="en" altLang="en-US" b="1" u="sng"/>
              <a:t>Antitumor antibiotics</a:t>
            </a:r>
            <a:r>
              <a:rPr lang="en" altLang="en-US"/>
              <a:t> </a:t>
            </a:r>
          </a:p>
        </p:txBody>
      </p:sp>
      <p:sp>
        <p:nvSpPr>
          <p:cNvPr id="13315" name="Rectangle 3">
            <a:extLst>
              <a:ext uri="{FF2B5EF4-FFF2-40B4-BE49-F238E27FC236}">
                <a16:creationId xmlns:a16="http://schemas.microsoft.com/office/drawing/2014/main" id="{951A2998-6BEE-60BB-C62F-130DB57CB24E}"/>
              </a:ext>
            </a:extLst>
          </p:cNvPr>
          <p:cNvSpPr>
            <a:spLocks noGrp="1" noChangeArrowheads="1"/>
          </p:cNvSpPr>
          <p:nvPr>
            <p:ph type="body" idx="1"/>
          </p:nvPr>
        </p:nvSpPr>
        <p:spPr>
          <a:xfrm>
            <a:off x="457200" y="1600200"/>
            <a:ext cx="8229600" cy="5068888"/>
          </a:xfrm>
        </p:spPr>
        <p:txBody>
          <a:bodyPr/>
          <a:lstStyle/>
          <a:p>
            <a:pPr>
              <a:lnSpc>
                <a:spcPct val="90000"/>
              </a:lnSpc>
            </a:pPr>
            <a:r>
              <a:rPr lang="en" altLang="en-US" sz="2400" dirty="0"/>
              <a:t>These drugs were named </a:t>
            </a:r>
            <a:r>
              <a:rPr lang="sr-Latn-RS" altLang="en-US" sz="2400" dirty="0"/>
              <a:t>„</a:t>
            </a:r>
            <a:r>
              <a:rPr lang="en" altLang="en-US" sz="2400" dirty="0"/>
              <a:t>antibiotics</a:t>
            </a:r>
            <a:r>
              <a:rPr lang="sr-Latn-RS" altLang="en-US" sz="2400" dirty="0"/>
              <a:t>“</a:t>
            </a:r>
            <a:r>
              <a:rPr lang="en" altLang="en-US" sz="2400" dirty="0"/>
              <a:t> because they were discovered in nature as products of microorganisms, which they use to defend themselves against other </a:t>
            </a:r>
            <a:r>
              <a:rPr lang="sr-Latn-RS" altLang="en-US" sz="2400" dirty="0" err="1"/>
              <a:t>organisms</a:t>
            </a:r>
            <a:r>
              <a:rPr lang="en" altLang="en-US" sz="2400" dirty="0"/>
              <a:t>.</a:t>
            </a:r>
          </a:p>
          <a:p>
            <a:pPr>
              <a:lnSpc>
                <a:spcPct val="90000"/>
              </a:lnSpc>
            </a:pPr>
            <a:r>
              <a:rPr lang="en" altLang="en-US" sz="2400" dirty="0"/>
              <a:t>Antibiotics interpose (</a:t>
            </a:r>
            <a:r>
              <a:rPr lang="en" altLang="en-US" sz="2400" b="1" i="1" dirty="0"/>
              <a:t>intercalate</a:t>
            </a:r>
            <a:r>
              <a:rPr lang="en" altLang="en-US" sz="2400" dirty="0"/>
              <a:t>) between two adjacent DNA bases (especially between guanine and cytosine, and guanine and thymine), which prevents further normal functioning of DNA.</a:t>
            </a:r>
          </a:p>
          <a:p>
            <a:pPr>
              <a:lnSpc>
                <a:spcPct val="90000"/>
              </a:lnSpc>
            </a:pPr>
            <a:r>
              <a:rPr lang="en" altLang="en-US" sz="2400" dirty="0"/>
              <a:t>In addition, they inhibit DNA topoisomerases I and II.</a:t>
            </a:r>
          </a:p>
          <a:p>
            <a:pPr>
              <a:lnSpc>
                <a:spcPct val="90000"/>
              </a:lnSpc>
            </a:pPr>
            <a:r>
              <a:rPr lang="en" altLang="en-US" sz="2400" dirty="0"/>
              <a:t>The most used antitumor antibiotics are doxorubicin, daunorubicin, idarubicin, bleomycin, mitomycin, dactinomycin and plicamycin.</a:t>
            </a:r>
            <a:endParaRPr lang="en-US" alt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4CCC44BB-29A5-AB1B-0F3B-4EA9906F3B5C}"/>
              </a:ext>
            </a:extLst>
          </p:cNvPr>
          <p:cNvSpPr>
            <a:spLocks noGrp="1" noChangeArrowheads="1"/>
          </p:cNvSpPr>
          <p:nvPr>
            <p:ph type="title"/>
          </p:nvPr>
        </p:nvSpPr>
        <p:spPr/>
        <p:txBody>
          <a:bodyPr/>
          <a:lstStyle/>
          <a:p>
            <a:r>
              <a:rPr lang="en" altLang="en-US" sz="4000" b="1" u="sng"/>
              <a:t>Cytostatics of plant origin</a:t>
            </a:r>
            <a:r>
              <a:rPr lang="en" altLang="en-US" sz="4000"/>
              <a:t> </a:t>
            </a:r>
          </a:p>
        </p:txBody>
      </p:sp>
      <p:sp>
        <p:nvSpPr>
          <p:cNvPr id="15363" name="Rectangle 3">
            <a:extLst>
              <a:ext uri="{FF2B5EF4-FFF2-40B4-BE49-F238E27FC236}">
                <a16:creationId xmlns:a16="http://schemas.microsoft.com/office/drawing/2014/main" id="{3EA8A856-DE1E-CA8B-989C-04891182595A}"/>
              </a:ext>
            </a:extLst>
          </p:cNvPr>
          <p:cNvSpPr>
            <a:spLocks noGrp="1" noChangeArrowheads="1"/>
          </p:cNvSpPr>
          <p:nvPr>
            <p:ph type="body" idx="1"/>
          </p:nvPr>
        </p:nvSpPr>
        <p:spPr/>
        <p:txBody>
          <a:bodyPr/>
          <a:lstStyle/>
          <a:p>
            <a:r>
              <a:rPr lang="en" altLang="en-US" i="1" dirty="0"/>
              <a:t>Vinca rosea </a:t>
            </a:r>
            <a:r>
              <a:rPr lang="en" altLang="en-US" dirty="0"/>
              <a:t>alkaloids (</a:t>
            </a:r>
            <a:r>
              <a:rPr lang="en" altLang="en-US" b="1" dirty="0"/>
              <a:t>vincristine, vinblastine and vinorelbine</a:t>
            </a:r>
            <a:r>
              <a:rPr lang="en" altLang="en-US" dirty="0"/>
              <a:t>) work by binding to </a:t>
            </a:r>
            <a:r>
              <a:rPr lang="en" altLang="en-US" i="1" dirty="0"/>
              <a:t>tubulin</a:t>
            </a:r>
            <a:r>
              <a:rPr lang="en" altLang="en-US" dirty="0"/>
              <a:t>, a protein that builds microtubules, and preventing its incorporation into the mitotic spindle. </a:t>
            </a:r>
            <a:endParaRPr lang="sr-Latn-RS" altLang="en-US" dirty="0"/>
          </a:p>
          <a:p>
            <a:r>
              <a:rPr lang="en" altLang="en-US" dirty="0"/>
              <a:t>In this way, they </a:t>
            </a:r>
            <a:r>
              <a:rPr lang="en" altLang="en-US" b="1" i="1" dirty="0"/>
              <a:t>prevent the mitosis </a:t>
            </a:r>
            <a:r>
              <a:rPr lang="en" altLang="en-US" dirty="0"/>
              <a:t>of malignant cells, and thus the growth of tumors.</a:t>
            </a:r>
            <a:endParaRPr lang="sr-Cyrl-CS" altLang="en-US" dirty="0"/>
          </a:p>
          <a:p>
            <a:pPr>
              <a:buFontTx/>
              <a:buNone/>
            </a:pPr>
            <a:endParaRPr lang="en-US"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7D47769A-680B-9CB9-264C-56721E8B9946}"/>
              </a:ext>
            </a:extLst>
          </p:cNvPr>
          <p:cNvSpPr>
            <a:spLocks noGrp="1" noChangeArrowheads="1"/>
          </p:cNvSpPr>
          <p:nvPr>
            <p:ph type="title"/>
          </p:nvPr>
        </p:nvSpPr>
        <p:spPr/>
        <p:txBody>
          <a:bodyPr/>
          <a:lstStyle/>
          <a:p>
            <a:r>
              <a:rPr lang="en" altLang="en-US" sz="4000" b="1" u="sng"/>
              <a:t>Cytostatics of plant origin</a:t>
            </a:r>
            <a:endParaRPr lang="en-US" altLang="en-US" sz="4000" b="1" u="sng"/>
          </a:p>
        </p:txBody>
      </p:sp>
      <p:sp>
        <p:nvSpPr>
          <p:cNvPr id="17411" name="Rectangle 3">
            <a:extLst>
              <a:ext uri="{FF2B5EF4-FFF2-40B4-BE49-F238E27FC236}">
                <a16:creationId xmlns:a16="http://schemas.microsoft.com/office/drawing/2014/main" id="{81096A83-1151-83B7-CC4C-E8B5C57BE168}"/>
              </a:ext>
            </a:extLst>
          </p:cNvPr>
          <p:cNvSpPr>
            <a:spLocks noGrp="1" noChangeArrowheads="1"/>
          </p:cNvSpPr>
          <p:nvPr>
            <p:ph type="body" idx="1"/>
          </p:nvPr>
        </p:nvSpPr>
        <p:spPr/>
        <p:txBody>
          <a:bodyPr/>
          <a:lstStyle/>
          <a:p>
            <a:r>
              <a:rPr lang="en" altLang="en-US" b="1"/>
              <a:t>Etoposide and teniposide </a:t>
            </a:r>
            <a:r>
              <a:rPr lang="en" altLang="en-US"/>
              <a:t>are toxins from the plant </a:t>
            </a:r>
            <a:r>
              <a:rPr lang="en" altLang="en-US" i="1"/>
              <a:t>Podophyllum peltatum </a:t>
            </a:r>
            <a:r>
              <a:rPr lang="en" altLang="en-US"/>
              <a:t>that inhibit the enzyme topoisomerase II, which prevents the synthesis of DNA and thus the division of malignant cells.</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TotalTime>
  <Words>2176</Words>
  <Application>Microsoft Office PowerPoint</Application>
  <PresentationFormat>On-screen Show (4:3)</PresentationFormat>
  <Paragraphs>103</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Times New Roman</vt:lpstr>
      <vt:lpstr>Default Design</vt:lpstr>
      <vt:lpstr>Chemotherapy</vt:lpstr>
      <vt:lpstr>The life cycle of a malignant cell</vt:lpstr>
      <vt:lpstr>Alkylating agents</vt:lpstr>
      <vt:lpstr>Alkylating agents</vt:lpstr>
      <vt:lpstr>Alkylating agents</vt:lpstr>
      <vt:lpstr>Antimetabolites</vt:lpstr>
      <vt:lpstr>Antitumor antibiotics </vt:lpstr>
      <vt:lpstr>Cytostatics of plant origin </vt:lpstr>
      <vt:lpstr>Cytostatics of plant origin</vt:lpstr>
      <vt:lpstr>Cytostatics of plant origin</vt:lpstr>
      <vt:lpstr>PowerPoint Presentation</vt:lpstr>
      <vt:lpstr>Enzymes</vt:lpstr>
      <vt:lpstr>Hormones</vt:lpstr>
      <vt:lpstr>Immunomodulators</vt:lpstr>
      <vt:lpstr>OTHER DRUGS AGAINST MALIGNANT DISEASES </vt:lpstr>
      <vt:lpstr>Antibodies associated with cytostatics or emitters of ionizing radiation </vt:lpstr>
      <vt:lpstr>Thalidomide</vt:lpstr>
      <vt:lpstr>Imatinib, gefitinib and erlotinib  (tyrosine kinase inhibitors)</vt:lpstr>
      <vt:lpstr>Proteasome inhibitors</vt:lpstr>
      <vt:lpstr>Vitamin A derivatives</vt:lpstr>
      <vt:lpstr>Adverse effects of chemotherapy</vt:lpstr>
      <vt:lpstr>Treatment of vomiting after administration of cytostatics</vt:lpstr>
    </vt:vector>
  </TitlesOfParts>
  <Company>MF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Slobodan Jankovic</dc:creator>
  <cp:lastModifiedBy>Boj</cp:lastModifiedBy>
  <cp:revision>33</cp:revision>
  <dcterms:created xsi:type="dcterms:W3CDTF">2008-04-27T19:19:53Z</dcterms:created>
  <dcterms:modified xsi:type="dcterms:W3CDTF">2023-07-30T07:10:33Z</dcterms:modified>
</cp:coreProperties>
</file>